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22" autoAdjust="0"/>
  </p:normalViewPr>
  <p:slideViewPr>
    <p:cSldViewPr>
      <p:cViewPr>
        <p:scale>
          <a:sx n="100" d="100"/>
          <a:sy n="100" d="100"/>
        </p:scale>
        <p:origin x="624" y="126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A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79" y="547279"/>
            <a:ext cx="17193441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ahLst/>
              <a:cxn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" name="AutoShape 4"/>
          <p:cNvSpPr/>
          <p:nvPr/>
        </p:nvSpPr>
        <p:spPr>
          <a:xfrm>
            <a:off x="-198120" y="2720808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0028970" y="3655243"/>
            <a:ext cx="7230330" cy="6084477"/>
          </a:xfrm>
          <a:custGeom>
            <a:avLst/>
            <a:gdLst/>
            <a:ahLst/>
            <a:cxnLst/>
            <a:rect l="l" t="t" r="r" b="b"/>
            <a:pathLst>
              <a:path w="7230330" h="6084477">
                <a:moveTo>
                  <a:pt x="0" y="0"/>
                </a:moveTo>
                <a:lnTo>
                  <a:pt x="7230330" y="0"/>
                </a:lnTo>
                <a:lnTo>
                  <a:pt x="7230330" y="6084478"/>
                </a:lnTo>
                <a:lnTo>
                  <a:pt x="0" y="60844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397913" y="1922069"/>
            <a:ext cx="14134484" cy="2879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24"/>
              </a:lnSpc>
            </a:pPr>
            <a:r>
              <a:rPr lang="en-US" sz="8499" spc="-169" dirty="0">
                <a:solidFill>
                  <a:srgbClr val="0B3B7B"/>
                </a:solidFill>
                <a:ea typeface="Gothic A1 Heavy"/>
              </a:rPr>
              <a:t>웹 </a:t>
            </a:r>
            <a:r>
              <a:rPr lang="en-US" sz="8499" spc="-169" dirty="0" err="1">
                <a:solidFill>
                  <a:srgbClr val="0B3B7B"/>
                </a:solidFill>
                <a:ea typeface="Gothic A1 Heavy"/>
              </a:rPr>
              <a:t>메일</a:t>
            </a:r>
            <a:r>
              <a:rPr lang="en-US" sz="8499" spc="-169" dirty="0">
                <a:solidFill>
                  <a:srgbClr val="0B3B7B"/>
                </a:solidFill>
                <a:ea typeface="Gothic A1 Heavy"/>
              </a:rPr>
              <a:t> </a:t>
            </a:r>
            <a:r>
              <a:rPr lang="en-US" sz="8499" spc="-169" dirty="0" err="1">
                <a:solidFill>
                  <a:srgbClr val="0B3B7B"/>
                </a:solidFill>
                <a:ea typeface="Gothic A1 Heavy"/>
              </a:rPr>
              <a:t>시스템</a:t>
            </a:r>
            <a:endParaRPr lang="en-US" sz="8499" spc="-169" dirty="0">
              <a:solidFill>
                <a:srgbClr val="0B3B7B"/>
              </a:solidFill>
              <a:ea typeface="Gothic A1 Heavy"/>
            </a:endParaRPr>
          </a:p>
          <a:p>
            <a:pPr algn="l">
              <a:lnSpc>
                <a:spcPts val="10624"/>
              </a:lnSpc>
            </a:pPr>
            <a:r>
              <a:rPr lang="en-US" sz="8499" spc="-169" dirty="0" err="1">
                <a:solidFill>
                  <a:srgbClr val="0B3B7B"/>
                </a:solidFill>
                <a:ea typeface="Gothic A1 Heavy"/>
              </a:rPr>
              <a:t>프로젝트</a:t>
            </a:r>
            <a:r>
              <a:rPr lang="en-US" sz="8499" spc="-169" dirty="0">
                <a:solidFill>
                  <a:srgbClr val="0B3B7B"/>
                </a:solidFill>
                <a:ea typeface="Gothic A1 Heavy"/>
              </a:rPr>
              <a:t> </a:t>
            </a:r>
            <a:r>
              <a:rPr lang="en-US" sz="8499" spc="-169" dirty="0" err="1">
                <a:solidFill>
                  <a:srgbClr val="0B3B7B"/>
                </a:solidFill>
                <a:ea typeface="Gothic A1 Heavy"/>
              </a:rPr>
              <a:t>보고서</a:t>
            </a:r>
            <a:endParaRPr lang="en-US" sz="8499" spc="-169" dirty="0">
              <a:solidFill>
                <a:srgbClr val="0B3B7B"/>
              </a:solidFill>
              <a:ea typeface="Gothic A1 Heavy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97913" y="4920207"/>
            <a:ext cx="14134484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-150">
                <a:solidFill>
                  <a:srgbClr val="0B3B7B"/>
                </a:solidFill>
                <a:latin typeface="Gothic A1 Ultra-Bold"/>
                <a:ea typeface="Gothic A1 Ultra-Bold"/>
              </a:rPr>
              <a:t>4조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97913" y="5729832"/>
            <a:ext cx="3093920" cy="163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49"/>
              </a:lnSpc>
            </a:pPr>
            <a:r>
              <a:rPr lang="en-US" sz="2499">
                <a:solidFill>
                  <a:srgbClr val="0B3B7B"/>
                </a:solidFill>
                <a:latin typeface="Open Sauce Bold"/>
                <a:ea typeface="Open Sauce Bold"/>
              </a:rPr>
              <a:t>양시현 20193209</a:t>
            </a:r>
          </a:p>
          <a:p>
            <a:pPr algn="just">
              <a:lnSpc>
                <a:spcPts val="3249"/>
              </a:lnSpc>
            </a:pPr>
            <a:r>
              <a:rPr lang="en-US" sz="2499">
                <a:solidFill>
                  <a:srgbClr val="0B3B7B"/>
                </a:solidFill>
                <a:latin typeface="Open Sauce Bold"/>
                <a:ea typeface="Open Sauce Bold"/>
              </a:rPr>
              <a:t>김태민 20193194</a:t>
            </a:r>
          </a:p>
          <a:p>
            <a:pPr algn="just">
              <a:lnSpc>
                <a:spcPts val="3249"/>
              </a:lnSpc>
            </a:pPr>
            <a:r>
              <a:rPr lang="en-US" sz="2499">
                <a:solidFill>
                  <a:srgbClr val="0B3B7B"/>
                </a:solidFill>
                <a:latin typeface="Open Sauce Bold"/>
                <a:ea typeface="Open Sauce Bold"/>
              </a:rPr>
              <a:t>장효은 20212986</a:t>
            </a:r>
          </a:p>
          <a:p>
            <a:pPr algn="just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B3B7B"/>
                </a:solidFill>
                <a:latin typeface="Open Sauce Bold"/>
                <a:ea typeface="Open Sauce Bold"/>
              </a:rPr>
              <a:t>허정원 20213035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6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249"/>
                </a:lnSpc>
                <a:defRPr/>
              </a:pPr>
              <a:endParaRPr lang="ko-KR" altLang="en-US"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028700" y="4155634"/>
            <a:ext cx="8115300" cy="3394432"/>
          </a:xfrm>
          <a:custGeom>
            <a:avLst/>
            <a:gdLst/>
            <a:ahLst/>
            <a:cxnLst/>
            <a:rect l="l" t="t" r="r" b="b"/>
            <a:pathLst>
              <a:path w="8115300" h="3394432">
                <a:moveTo>
                  <a:pt x="0" y="0"/>
                </a:moveTo>
                <a:lnTo>
                  <a:pt x="8115300" y="0"/>
                </a:lnTo>
                <a:lnTo>
                  <a:pt x="8115300" y="3394432"/>
                </a:lnTo>
                <a:lnTo>
                  <a:pt x="0" y="33944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961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028700" y="4285703"/>
            <a:ext cx="8115300" cy="3746943"/>
          </a:xfrm>
          <a:custGeom>
            <a:avLst/>
            <a:gdLst/>
            <a:ahLst/>
            <a:cxnLst/>
            <a:rect l="l" t="t" r="r" b="b"/>
            <a:pathLst>
              <a:path w="8115300" h="3746943">
                <a:moveTo>
                  <a:pt x="0" y="0"/>
                </a:moveTo>
                <a:lnTo>
                  <a:pt x="8115300" y="0"/>
                </a:lnTo>
                <a:lnTo>
                  <a:pt x="8115300" y="3746943"/>
                </a:lnTo>
                <a:lnTo>
                  <a:pt x="0" y="37469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t="-1780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9777784" y="4285703"/>
            <a:ext cx="7419714" cy="3746943"/>
          </a:xfrm>
          <a:custGeom>
            <a:avLst/>
            <a:gdLst/>
            <a:ahLst/>
            <a:cxnLst/>
            <a:rect l="l" t="t" r="r" b="b"/>
            <a:pathLst>
              <a:path w="7419714" h="3746943">
                <a:moveTo>
                  <a:pt x="0" y="0"/>
                </a:moveTo>
                <a:lnTo>
                  <a:pt x="7419714" y="0"/>
                </a:lnTo>
                <a:lnTo>
                  <a:pt x="7419714" y="3746943"/>
                </a:lnTo>
                <a:lnTo>
                  <a:pt x="0" y="37469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 t="-1582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9777784" y="4285703"/>
            <a:ext cx="7638730" cy="3947459"/>
          </a:xfrm>
          <a:custGeom>
            <a:avLst/>
            <a:gdLst/>
            <a:ahLst/>
            <a:cxnLst/>
            <a:rect l="l" t="t" r="r" b="b"/>
            <a:pathLst>
              <a:path w="7638730" h="3947459">
                <a:moveTo>
                  <a:pt x="0" y="0"/>
                </a:moveTo>
                <a:lnTo>
                  <a:pt x="7638729" y="0"/>
                </a:lnTo>
                <a:lnTo>
                  <a:pt x="7638729" y="3947459"/>
                </a:lnTo>
                <a:lnTo>
                  <a:pt x="0" y="39474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 t="-2210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  <a:defRPr/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완전화 유지 보수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3629" y="2237360"/>
            <a:ext cx="5051144" cy="40640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3249"/>
              </a:lnSpc>
              <a:spcBef>
                <a:spcPct val="0"/>
              </a:spcBef>
              <a:defRPr/>
            </a:pPr>
            <a:r>
              <a:rPr lang="en-US" sz="2499">
                <a:solidFill>
                  <a:srgbClr val="000000"/>
                </a:solidFill>
                <a:ea typeface="Open Sauce"/>
              </a:rPr>
              <a:t>메일 기능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2991652"/>
            <a:ext cx="7733212" cy="40640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3249"/>
              </a:lnSpc>
              <a:spcBef>
                <a:spcPct val="0"/>
              </a:spcBef>
              <a:defRPr/>
            </a:pPr>
            <a:r>
              <a:rPr lang="en-US" sz="2499">
                <a:solidFill>
                  <a:srgbClr val="000000"/>
                </a:solidFill>
                <a:latin typeface="Open Sauce"/>
                <a:ea typeface="Open Sauce"/>
              </a:rPr>
              <a:t>SFR-201 사용자는 전송한 메일 목록을 확인할 수 있다.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98839" y="3009432"/>
            <a:ext cx="8589161" cy="38862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3120"/>
              </a:lnSpc>
              <a:spcBef>
                <a:spcPct val="0"/>
              </a:spcBef>
              <a:defRPr/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</a:rPr>
              <a:t>SFR-205 사용자는 내게 보낸 메일 목록을 확인할 수 있어야 한다.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6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249"/>
                </a:lnSpc>
                <a:defRPr/>
              </a:pPr>
              <a:endParaRPr lang="ko-KR" altLang="en-US"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028700" y="3547695"/>
            <a:ext cx="7643328" cy="4127887"/>
          </a:xfrm>
          <a:custGeom>
            <a:avLst/>
            <a:gdLst/>
            <a:ahLst/>
            <a:cxnLst/>
            <a:rect l="l" t="t" r="r" b="b"/>
            <a:pathLst>
              <a:path w="7643328" h="4127887">
                <a:moveTo>
                  <a:pt x="0" y="0"/>
                </a:moveTo>
                <a:lnTo>
                  <a:pt x="7643328" y="0"/>
                </a:lnTo>
                <a:lnTo>
                  <a:pt x="7643328" y="4127887"/>
                </a:lnTo>
                <a:lnTo>
                  <a:pt x="0" y="41278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028700" y="3547695"/>
            <a:ext cx="8115300" cy="4381793"/>
          </a:xfrm>
          <a:custGeom>
            <a:avLst/>
            <a:gdLst/>
            <a:ahLst/>
            <a:cxnLst/>
            <a:rect l="l" t="t" r="r" b="b"/>
            <a:pathLst>
              <a:path w="8115300" h="4381793">
                <a:moveTo>
                  <a:pt x="0" y="0"/>
                </a:moveTo>
                <a:lnTo>
                  <a:pt x="8115300" y="0"/>
                </a:lnTo>
                <a:lnTo>
                  <a:pt x="8115300" y="4381793"/>
                </a:lnTo>
                <a:lnTo>
                  <a:pt x="0" y="43817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9486539" y="3672903"/>
            <a:ext cx="7772761" cy="4195308"/>
          </a:xfrm>
          <a:custGeom>
            <a:avLst/>
            <a:gdLst/>
            <a:ahLst/>
            <a:cxnLst/>
            <a:rect l="l" t="t" r="r" b="b"/>
            <a:pathLst>
              <a:path w="7772761" h="4195308">
                <a:moveTo>
                  <a:pt x="0" y="0"/>
                </a:moveTo>
                <a:lnTo>
                  <a:pt x="7772761" y="0"/>
                </a:lnTo>
                <a:lnTo>
                  <a:pt x="7772761" y="4195308"/>
                </a:lnTo>
                <a:lnTo>
                  <a:pt x="0" y="41953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9318096" y="3672903"/>
            <a:ext cx="7941204" cy="4286581"/>
          </a:xfrm>
          <a:custGeom>
            <a:avLst/>
            <a:gdLst/>
            <a:ahLst/>
            <a:cxnLst/>
            <a:rect l="l" t="t" r="r" b="b"/>
            <a:pathLst>
              <a:path w="7941204" h="4286581">
                <a:moveTo>
                  <a:pt x="0" y="0"/>
                </a:moveTo>
                <a:lnTo>
                  <a:pt x="7941204" y="0"/>
                </a:lnTo>
                <a:lnTo>
                  <a:pt x="7941204" y="4286581"/>
                </a:lnTo>
                <a:lnTo>
                  <a:pt x="0" y="42865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  <a:defRPr/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완전화 유지 보수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3629" y="2237360"/>
            <a:ext cx="5051144" cy="40640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3249"/>
              </a:lnSpc>
              <a:spcBef>
                <a:spcPct val="0"/>
              </a:spcBef>
              <a:defRPr/>
            </a:pPr>
            <a:r>
              <a:rPr lang="en-US" sz="2499">
                <a:solidFill>
                  <a:srgbClr val="000000"/>
                </a:solidFill>
                <a:ea typeface="Open Sauce"/>
              </a:rPr>
              <a:t>메일 기능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3105599"/>
            <a:ext cx="7669842" cy="34480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730"/>
              </a:lnSpc>
              <a:spcBef>
                <a:spcPct val="0"/>
              </a:spcBef>
              <a:defRPr/>
            </a:pPr>
            <a:r>
              <a:rPr lang="en-US" sz="2100">
                <a:solidFill>
                  <a:srgbClr val="000000"/>
                </a:solidFill>
                <a:latin typeface="Open Sauce"/>
                <a:ea typeface="Open Sauce"/>
              </a:rPr>
              <a:t>SFR- 206 사용자는 메일 제목으로 메일을 검색할 수 있어야 한다.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18096" y="3105599"/>
            <a:ext cx="8284104" cy="34480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2730"/>
              </a:lnSpc>
              <a:spcBef>
                <a:spcPct val="0"/>
              </a:spcBef>
              <a:defRPr/>
            </a:pPr>
            <a:r>
              <a:rPr lang="en-US" sz="2100">
                <a:solidFill>
                  <a:srgbClr val="000000"/>
                </a:solidFill>
                <a:latin typeface="Open Sauce"/>
                <a:ea typeface="Open Sauce"/>
              </a:rPr>
              <a:t>SFR- 207 사용자는 메일을 보낸 ID로 메일을 검색할 수 있어야 한다.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2161361" y="3498508"/>
            <a:ext cx="4834111" cy="5759792"/>
          </a:xfrm>
          <a:custGeom>
            <a:avLst/>
            <a:gdLst/>
            <a:ahLst/>
            <a:cxnLst/>
            <a:rect l="l" t="t" r="r" b="b"/>
            <a:pathLst>
              <a:path w="4834111" h="5759792">
                <a:moveTo>
                  <a:pt x="0" y="0"/>
                </a:moveTo>
                <a:lnTo>
                  <a:pt x="4834111" y="0"/>
                </a:lnTo>
                <a:lnTo>
                  <a:pt x="4834111" y="5759792"/>
                </a:lnTo>
                <a:lnTo>
                  <a:pt x="0" y="5759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9554747" y="3338679"/>
            <a:ext cx="6382091" cy="5919621"/>
          </a:xfrm>
          <a:custGeom>
            <a:avLst/>
            <a:gdLst/>
            <a:ahLst/>
            <a:cxnLst/>
            <a:rect l="l" t="t" r="r" b="b"/>
            <a:pathLst>
              <a:path w="6382091" h="5919621">
                <a:moveTo>
                  <a:pt x="0" y="0"/>
                </a:moveTo>
                <a:lnTo>
                  <a:pt x="6382091" y="0"/>
                </a:lnTo>
                <a:lnTo>
                  <a:pt x="6382091" y="5919621"/>
                </a:lnTo>
                <a:lnTo>
                  <a:pt x="0" y="59196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완전화 유지 보수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73629" y="2237360"/>
            <a:ext cx="5051144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ea typeface="Open Sauce"/>
              </a:rPr>
              <a:t>회원 관리 기능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3629" y="2867934"/>
            <a:ext cx="7464958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Open Sauce"/>
                <a:ea typeface="Open Sauce"/>
              </a:rPr>
              <a:t>SFR-103 </a:t>
            </a:r>
            <a:r>
              <a:rPr lang="en-US" sz="2499" dirty="0" err="1">
                <a:solidFill>
                  <a:srgbClr val="000000"/>
                </a:solidFill>
                <a:latin typeface="Open Sauce"/>
                <a:ea typeface="Open Sauce"/>
              </a:rPr>
              <a:t>사용자는</a:t>
            </a:r>
            <a:r>
              <a:rPr lang="en-US" sz="2499" dirty="0">
                <a:solidFill>
                  <a:srgbClr val="000000"/>
                </a:solidFill>
                <a:latin typeface="Open Sauce"/>
                <a:ea typeface="Open Sauce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Open Sauce"/>
                <a:ea typeface="Open Sauce"/>
              </a:rPr>
              <a:t>비밀번호를</a:t>
            </a:r>
            <a:r>
              <a:rPr lang="en-US" sz="2499" dirty="0">
                <a:solidFill>
                  <a:srgbClr val="000000"/>
                </a:solidFill>
                <a:latin typeface="Open Sauce"/>
                <a:ea typeface="Open Sauce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Open Sauce"/>
                <a:ea typeface="Open Sauce"/>
              </a:rPr>
              <a:t>수정</a:t>
            </a:r>
            <a:r>
              <a:rPr lang="en-US" sz="2499" dirty="0">
                <a:solidFill>
                  <a:srgbClr val="000000"/>
                </a:solidFill>
                <a:latin typeface="Open Sauce"/>
                <a:ea typeface="Open Sauce"/>
              </a:rPr>
              <a:t> 할 수 </a:t>
            </a:r>
            <a:r>
              <a:rPr lang="en-US" sz="2499" dirty="0" err="1">
                <a:solidFill>
                  <a:srgbClr val="000000"/>
                </a:solidFill>
                <a:latin typeface="Open Sauce"/>
                <a:ea typeface="Open Sauce"/>
              </a:rPr>
              <a:t>있어야</a:t>
            </a:r>
            <a:r>
              <a:rPr lang="en-US" sz="2499" dirty="0">
                <a:solidFill>
                  <a:srgbClr val="000000"/>
                </a:solidFill>
                <a:latin typeface="Open Sauce"/>
                <a:ea typeface="Open Sauce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Open Sauce"/>
                <a:ea typeface="Open Sauce"/>
              </a:rPr>
              <a:t>한다</a:t>
            </a:r>
            <a:r>
              <a:rPr lang="en-US" sz="2499" dirty="0">
                <a:solidFill>
                  <a:srgbClr val="000000"/>
                </a:solidFill>
                <a:latin typeface="Open Sauce"/>
                <a:ea typeface="Open Sauce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4000" y="2853647"/>
            <a:ext cx="7464958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pen Sauce"/>
                <a:ea typeface="Open Sauce"/>
              </a:rPr>
              <a:t>SFR-104 사용자는 회원탈퇴를 할 수 있어야 한다.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9144000" y="3869421"/>
            <a:ext cx="4487244" cy="2548158"/>
          </a:xfrm>
          <a:custGeom>
            <a:avLst/>
            <a:gdLst/>
            <a:ahLst/>
            <a:cxnLst/>
            <a:rect l="l" t="t" r="r" b="b"/>
            <a:pathLst>
              <a:path w="4487244" h="2548158">
                <a:moveTo>
                  <a:pt x="0" y="0"/>
                </a:moveTo>
                <a:lnTo>
                  <a:pt x="4487244" y="0"/>
                </a:lnTo>
                <a:lnTo>
                  <a:pt x="4487244" y="2548158"/>
                </a:lnTo>
                <a:lnTo>
                  <a:pt x="0" y="25481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9144000" y="6539192"/>
            <a:ext cx="7203585" cy="2439309"/>
          </a:xfrm>
          <a:custGeom>
            <a:avLst/>
            <a:gdLst/>
            <a:ahLst/>
            <a:cxnLst/>
            <a:rect l="l" t="t" r="r" b="b"/>
            <a:pathLst>
              <a:path w="7203585" h="2439309">
                <a:moveTo>
                  <a:pt x="0" y="0"/>
                </a:moveTo>
                <a:lnTo>
                  <a:pt x="7203585" y="0"/>
                </a:lnTo>
                <a:lnTo>
                  <a:pt x="7203585" y="2439310"/>
                </a:lnTo>
                <a:lnTo>
                  <a:pt x="0" y="24393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028700" y="3618243"/>
            <a:ext cx="4629510" cy="2742693"/>
          </a:xfrm>
          <a:custGeom>
            <a:avLst/>
            <a:gdLst/>
            <a:ahLst/>
            <a:cxnLst/>
            <a:rect l="l" t="t" r="r" b="b"/>
            <a:pathLst>
              <a:path w="4629510" h="2742693">
                <a:moveTo>
                  <a:pt x="0" y="0"/>
                </a:moveTo>
                <a:lnTo>
                  <a:pt x="4629510" y="0"/>
                </a:lnTo>
                <a:lnTo>
                  <a:pt x="4629510" y="2742693"/>
                </a:lnTo>
                <a:lnTo>
                  <a:pt x="0" y="27426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082652" y="6637161"/>
            <a:ext cx="5923228" cy="2310710"/>
          </a:xfrm>
          <a:custGeom>
            <a:avLst/>
            <a:gdLst/>
            <a:ahLst/>
            <a:cxnLst/>
            <a:rect l="l" t="t" r="r" b="b"/>
            <a:pathLst>
              <a:path w="5923228" h="2310710">
                <a:moveTo>
                  <a:pt x="0" y="0"/>
                </a:moveTo>
                <a:lnTo>
                  <a:pt x="5923229" y="0"/>
                </a:lnTo>
                <a:lnTo>
                  <a:pt x="5923229" y="2310710"/>
                </a:lnTo>
                <a:lnTo>
                  <a:pt x="0" y="23107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완전화 유지 보수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3629" y="2237360"/>
            <a:ext cx="5051144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ea typeface="Open Sauce"/>
              </a:rPr>
              <a:t>회원 관리 기능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2935618"/>
            <a:ext cx="7464958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pen Sauce"/>
                <a:ea typeface="Open Sauce"/>
              </a:rPr>
              <a:t>SFR-103 사용자는 비밀번호를 수정 할 수 있어야 한다.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44000" y="2935618"/>
            <a:ext cx="7464958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pen Sauce"/>
                <a:ea typeface="Open Sauce"/>
              </a:rPr>
              <a:t>SFR-104 사용자는 회원탈퇴를 할 수 있어야 한다.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완전화 유지 보수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73629" y="2237360"/>
            <a:ext cx="5051144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ea typeface="Open Sauce"/>
              </a:rPr>
              <a:t>쓰레기통 기능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7BF6D4D-750D-90DF-7316-A0A28EDC1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29" y="2654466"/>
            <a:ext cx="11658600" cy="7033700"/>
          </a:xfrm>
          <a:prstGeom prst="rect">
            <a:avLst/>
          </a:prstGeom>
        </p:spPr>
      </p:pic>
      <p:pic>
        <p:nvPicPr>
          <p:cNvPr id="14" name="그림 13" descr="텍스트, 스크린샷, 평행, 문서이(가) 표시된 사진&#10;&#10;자동 생성된 설명">
            <a:extLst>
              <a:ext uri="{FF2B5EF4-FFF2-40B4-BE49-F238E27FC236}">
                <a16:creationId xmlns:a16="http://schemas.microsoft.com/office/drawing/2014/main" id="{A73B1513-11A9-5E22-F783-48F6535E5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739" y="1682916"/>
            <a:ext cx="10001446" cy="77347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345338" y="2919986"/>
            <a:ext cx="6907726" cy="3040476"/>
          </a:xfrm>
          <a:custGeom>
            <a:avLst/>
            <a:gdLst/>
            <a:ahLst/>
            <a:cxnLst/>
            <a:rect l="l" t="t" r="r" b="b"/>
            <a:pathLst>
              <a:path w="6907726" h="3040476">
                <a:moveTo>
                  <a:pt x="0" y="0"/>
                </a:moveTo>
                <a:lnTo>
                  <a:pt x="6907726" y="0"/>
                </a:lnTo>
                <a:lnTo>
                  <a:pt x="6907726" y="3040476"/>
                </a:lnTo>
                <a:lnTo>
                  <a:pt x="0" y="30404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39" b="-13367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8299181" y="3956663"/>
            <a:ext cx="1606809" cy="1248117"/>
            <a:chOff x="0" y="0"/>
            <a:chExt cx="2142412" cy="1664156"/>
          </a:xfrm>
        </p:grpSpPr>
        <p:sp>
          <p:nvSpPr>
            <p:cNvPr id="8" name="AutoShape 8"/>
            <p:cNvSpPr/>
            <p:nvPr/>
          </p:nvSpPr>
          <p:spPr>
            <a:xfrm>
              <a:off x="0" y="25400"/>
              <a:ext cx="2142412" cy="0"/>
            </a:xfrm>
            <a:prstGeom prst="line">
              <a:avLst/>
            </a:prstGeom>
            <a:ln w="50800" cap="flat">
              <a:solidFill>
                <a:srgbClr val="0B3B7B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0" y="292584"/>
              <a:ext cx="2057400" cy="1371572"/>
              <a:chOff x="0" y="0"/>
              <a:chExt cx="406400" cy="27092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06400" cy="270928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270928">
                    <a:moveTo>
                      <a:pt x="0" y="0"/>
                    </a:moveTo>
                    <a:lnTo>
                      <a:pt x="406400" y="0"/>
                    </a:lnTo>
                    <a:lnTo>
                      <a:pt x="406400" y="270928"/>
                    </a:lnTo>
                    <a:lnTo>
                      <a:pt x="0" y="27092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28575"/>
                <a:ext cx="406400" cy="2995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9"/>
                  </a:lnSpc>
                </a:pPr>
                <a:r>
                  <a:rPr lang="en-US" sz="2699">
                    <a:solidFill>
                      <a:srgbClr val="000000"/>
                    </a:solidFill>
                    <a:ea typeface="Open Sauce"/>
                  </a:rPr>
                  <a:t>메일 삭제</a:t>
                </a:r>
              </a:p>
            </p:txBody>
          </p:sp>
        </p:grpSp>
      </p:grpSp>
      <p:sp>
        <p:nvSpPr>
          <p:cNvPr id="12" name="Freeform 12"/>
          <p:cNvSpPr/>
          <p:nvPr/>
        </p:nvSpPr>
        <p:spPr>
          <a:xfrm>
            <a:off x="10953740" y="2836521"/>
            <a:ext cx="6305560" cy="3324021"/>
          </a:xfrm>
          <a:custGeom>
            <a:avLst/>
            <a:gdLst/>
            <a:ahLst/>
            <a:cxnLst/>
            <a:rect l="l" t="t" r="r" b="b"/>
            <a:pathLst>
              <a:path w="6305560" h="3324021">
                <a:moveTo>
                  <a:pt x="0" y="0"/>
                </a:moveTo>
                <a:lnTo>
                  <a:pt x="6305560" y="0"/>
                </a:lnTo>
                <a:lnTo>
                  <a:pt x="6305560" y="3324021"/>
                </a:lnTo>
                <a:lnTo>
                  <a:pt x="0" y="33240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145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10721324" y="6741482"/>
            <a:ext cx="6537976" cy="2828752"/>
          </a:xfrm>
          <a:custGeom>
            <a:avLst/>
            <a:gdLst/>
            <a:ahLst/>
            <a:cxnLst/>
            <a:rect l="l" t="t" r="r" b="b"/>
            <a:pathLst>
              <a:path w="6537976" h="2828752">
                <a:moveTo>
                  <a:pt x="0" y="0"/>
                </a:moveTo>
                <a:lnTo>
                  <a:pt x="6537976" y="0"/>
                </a:lnTo>
                <a:lnTo>
                  <a:pt x="6537976" y="2828752"/>
                </a:lnTo>
                <a:lnTo>
                  <a:pt x="0" y="28287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4" name="Group 14"/>
          <p:cNvGrpSpPr/>
          <p:nvPr/>
        </p:nvGrpSpPr>
        <p:grpSpPr>
          <a:xfrm>
            <a:off x="8321545" y="5475401"/>
            <a:ext cx="1644909" cy="1370282"/>
            <a:chOff x="0" y="0"/>
            <a:chExt cx="2193212" cy="1827043"/>
          </a:xfrm>
        </p:grpSpPr>
        <p:sp>
          <p:nvSpPr>
            <p:cNvPr id="15" name="AutoShape 15"/>
            <p:cNvSpPr/>
            <p:nvPr/>
          </p:nvSpPr>
          <p:spPr>
            <a:xfrm>
              <a:off x="2167812" y="0"/>
              <a:ext cx="0" cy="1827043"/>
            </a:xfrm>
            <a:prstGeom prst="line">
              <a:avLst/>
            </a:prstGeom>
            <a:ln w="50800" cap="flat">
              <a:solidFill>
                <a:srgbClr val="0B3B7B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6" name="Group 16"/>
            <p:cNvGrpSpPr/>
            <p:nvPr/>
          </p:nvGrpSpPr>
          <p:grpSpPr>
            <a:xfrm>
              <a:off x="0" y="0"/>
              <a:ext cx="2057400" cy="1371572"/>
              <a:chOff x="0" y="0"/>
              <a:chExt cx="406400" cy="270928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406400" cy="270928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270928">
                    <a:moveTo>
                      <a:pt x="0" y="0"/>
                    </a:moveTo>
                    <a:lnTo>
                      <a:pt x="406400" y="0"/>
                    </a:lnTo>
                    <a:lnTo>
                      <a:pt x="406400" y="270928"/>
                    </a:lnTo>
                    <a:lnTo>
                      <a:pt x="0" y="27092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406400" cy="2995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9"/>
                  </a:lnSpc>
                </a:pPr>
                <a:r>
                  <a:rPr lang="en-US" sz="2699">
                    <a:solidFill>
                      <a:srgbClr val="000000"/>
                    </a:solidFill>
                    <a:ea typeface="Open Sauce"/>
                  </a:rPr>
                  <a:t>완전 삭제</a:t>
                </a:r>
              </a:p>
            </p:txBody>
          </p:sp>
        </p:grpSp>
      </p:grpSp>
      <p:sp>
        <p:nvSpPr>
          <p:cNvPr id="19" name="AutoShape 19"/>
          <p:cNvSpPr/>
          <p:nvPr/>
        </p:nvSpPr>
        <p:spPr>
          <a:xfrm flipH="1">
            <a:off x="8321545" y="8155858"/>
            <a:ext cx="1584445" cy="0"/>
          </a:xfrm>
          <a:prstGeom prst="line">
            <a:avLst/>
          </a:prstGeom>
          <a:ln w="38100" cap="flat">
            <a:solidFill>
              <a:srgbClr val="0B3B7B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8362940" y="8331159"/>
            <a:ext cx="1543050" cy="1028679"/>
            <a:chOff x="0" y="0"/>
            <a:chExt cx="406400" cy="27092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06400" cy="270928"/>
            </a:xfrm>
            <a:custGeom>
              <a:avLst/>
              <a:gdLst/>
              <a:ahLst/>
              <a:cxnLst/>
              <a:rect l="l" t="t" r="r" b="b"/>
              <a:pathLst>
                <a:path w="406400" h="270928">
                  <a:moveTo>
                    <a:pt x="0" y="0"/>
                  </a:moveTo>
                  <a:lnTo>
                    <a:pt x="406400" y="0"/>
                  </a:lnTo>
                  <a:lnTo>
                    <a:pt x="406400" y="270928"/>
                  </a:lnTo>
                  <a:lnTo>
                    <a:pt x="0" y="2709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406400" cy="299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9"/>
                </a:lnSpc>
              </a:pPr>
              <a:r>
                <a:rPr lang="en-US" sz="2699">
                  <a:solidFill>
                    <a:srgbClr val="000000"/>
                  </a:solidFill>
                  <a:ea typeface="Open Sauce"/>
                </a:rPr>
                <a:t>메일 복구</a:t>
              </a:r>
            </a:p>
          </p:txBody>
        </p:sp>
      </p:grpSp>
      <p:sp>
        <p:nvSpPr>
          <p:cNvPr id="23" name="Freeform 23"/>
          <p:cNvSpPr/>
          <p:nvPr/>
        </p:nvSpPr>
        <p:spPr>
          <a:xfrm>
            <a:off x="718511" y="6971607"/>
            <a:ext cx="7164694" cy="2388231"/>
          </a:xfrm>
          <a:custGeom>
            <a:avLst/>
            <a:gdLst/>
            <a:ahLst/>
            <a:cxnLst/>
            <a:rect l="l" t="t" r="r" b="b"/>
            <a:pathLst>
              <a:path w="7164694" h="2388231">
                <a:moveTo>
                  <a:pt x="0" y="0"/>
                </a:moveTo>
                <a:lnTo>
                  <a:pt x="7164694" y="0"/>
                </a:lnTo>
                <a:lnTo>
                  <a:pt x="7164694" y="2388231"/>
                </a:lnTo>
                <a:lnTo>
                  <a:pt x="0" y="23882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TextBox 24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완전화 유지 보수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73629" y="2237360"/>
            <a:ext cx="5051144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ea typeface="Open Sauce"/>
              </a:rPr>
              <a:t>쓰레기통 기능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273629" y="2919986"/>
            <a:ext cx="7088158" cy="6540699"/>
          </a:xfrm>
          <a:custGeom>
            <a:avLst/>
            <a:gdLst/>
            <a:ahLst/>
            <a:cxnLst/>
            <a:rect l="l" t="t" r="r" b="b"/>
            <a:pathLst>
              <a:path w="7088158" h="6540699">
                <a:moveTo>
                  <a:pt x="0" y="0"/>
                </a:moveTo>
                <a:lnTo>
                  <a:pt x="7088158" y="0"/>
                </a:lnTo>
                <a:lnTo>
                  <a:pt x="7088158" y="6540698"/>
                </a:lnTo>
                <a:lnTo>
                  <a:pt x="0" y="65406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8748766" y="3159367"/>
            <a:ext cx="8510534" cy="6061936"/>
          </a:xfrm>
          <a:custGeom>
            <a:avLst/>
            <a:gdLst/>
            <a:ahLst/>
            <a:cxnLst/>
            <a:rect l="l" t="t" r="r" b="b"/>
            <a:pathLst>
              <a:path w="8510534" h="6061936">
                <a:moveTo>
                  <a:pt x="0" y="0"/>
                </a:moveTo>
                <a:lnTo>
                  <a:pt x="8510534" y="0"/>
                </a:lnTo>
                <a:lnTo>
                  <a:pt x="8510534" y="6061936"/>
                </a:lnTo>
                <a:lnTo>
                  <a:pt x="0" y="60619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완전화 유지 보수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73629" y="2237360"/>
            <a:ext cx="5051144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ea typeface="Open Sauce"/>
              </a:rPr>
              <a:t>주소록 기능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6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249"/>
                </a:lnSpc>
                <a:defRPr/>
              </a:pPr>
              <a:endParaRPr lang="ko-KR" altLang="en-US"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718511" y="2975979"/>
            <a:ext cx="8425489" cy="5219782"/>
          </a:xfrm>
          <a:custGeom>
            <a:avLst/>
            <a:gdLst/>
            <a:ahLst/>
            <a:cxnLst/>
            <a:rect l="l" t="t" r="r" b="b"/>
            <a:pathLst>
              <a:path w="8425489" h="5219782">
                <a:moveTo>
                  <a:pt x="0" y="0"/>
                </a:moveTo>
                <a:lnTo>
                  <a:pt x="8425489" y="0"/>
                </a:lnTo>
                <a:lnTo>
                  <a:pt x="8425489" y="5219782"/>
                </a:lnTo>
                <a:lnTo>
                  <a:pt x="0" y="52197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l="-34160" t="-28430" r="-34690" b="-4308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0101884" y="3048834"/>
            <a:ext cx="6834805" cy="5220284"/>
          </a:xfrm>
          <a:custGeom>
            <a:avLst/>
            <a:gdLst/>
            <a:ahLst/>
            <a:cxnLst/>
            <a:rect l="l" t="t" r="r" b="b"/>
            <a:pathLst>
              <a:path w="6834805" h="5220284">
                <a:moveTo>
                  <a:pt x="0" y="0"/>
                </a:moveTo>
                <a:lnTo>
                  <a:pt x="6834805" y="0"/>
                </a:lnTo>
                <a:lnTo>
                  <a:pt x="6834805" y="5220285"/>
                </a:lnTo>
                <a:lnTo>
                  <a:pt x="0" y="52202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9495686" y="3048834"/>
            <a:ext cx="7294096" cy="5220284"/>
          </a:xfrm>
          <a:custGeom>
            <a:avLst/>
            <a:gdLst/>
            <a:ahLst/>
            <a:cxnLst/>
            <a:rect l="l" t="t" r="r" b="b"/>
            <a:pathLst>
              <a:path w="7294096" h="5220284">
                <a:moveTo>
                  <a:pt x="0" y="0"/>
                </a:moveTo>
                <a:lnTo>
                  <a:pt x="7294096" y="0"/>
                </a:lnTo>
                <a:lnTo>
                  <a:pt x="7294096" y="5220285"/>
                </a:lnTo>
                <a:lnTo>
                  <a:pt x="0" y="52202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  <a:defRPr/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완전화 유지 보수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3629" y="2237360"/>
            <a:ext cx="5051144" cy="40640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3249"/>
              </a:lnSpc>
              <a:spcBef>
                <a:spcPct val="0"/>
              </a:spcBef>
              <a:defRPr/>
            </a:pPr>
            <a:r>
              <a:rPr lang="en-US" sz="2499">
                <a:solidFill>
                  <a:srgbClr val="000000"/>
                </a:solidFill>
                <a:ea typeface="Open Sauce"/>
              </a:rPr>
              <a:t>주소록 기능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2135851" y="2919986"/>
            <a:ext cx="7289108" cy="4839874"/>
          </a:xfrm>
          <a:custGeom>
            <a:avLst/>
            <a:gdLst/>
            <a:ahLst/>
            <a:cxnLst/>
            <a:rect l="l" t="t" r="r" b="b"/>
            <a:pathLst>
              <a:path w="7289108" h="4839874">
                <a:moveTo>
                  <a:pt x="0" y="0"/>
                </a:moveTo>
                <a:lnTo>
                  <a:pt x="7289108" y="0"/>
                </a:lnTo>
                <a:lnTo>
                  <a:pt x="7289108" y="4839874"/>
                </a:lnTo>
                <a:lnTo>
                  <a:pt x="0" y="4839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28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741143" y="2881206"/>
            <a:ext cx="14805714" cy="6689028"/>
          </a:xfrm>
          <a:custGeom>
            <a:avLst/>
            <a:gdLst/>
            <a:ahLst/>
            <a:cxnLst/>
            <a:rect l="l" t="t" r="r" b="b"/>
            <a:pathLst>
              <a:path w="14805714" h="6689028">
                <a:moveTo>
                  <a:pt x="0" y="0"/>
                </a:moveTo>
                <a:lnTo>
                  <a:pt x="14805714" y="0"/>
                </a:lnTo>
                <a:lnTo>
                  <a:pt x="14805714" y="6689028"/>
                </a:lnTo>
                <a:lnTo>
                  <a:pt x="0" y="66890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23" t="-8296" r="-1468" b="-371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예방 유지 보수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73629" y="2237360"/>
            <a:ext cx="5051144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ea typeface="Open Sauce"/>
              </a:rPr>
              <a:t>페이지 인가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273629" y="3290281"/>
            <a:ext cx="5893236" cy="3706437"/>
          </a:xfrm>
          <a:custGeom>
            <a:avLst/>
            <a:gdLst/>
            <a:ahLst/>
            <a:cxnLst/>
            <a:rect l="l" t="t" r="r" b="b"/>
            <a:pathLst>
              <a:path w="5893236" h="3706437">
                <a:moveTo>
                  <a:pt x="0" y="0"/>
                </a:moveTo>
                <a:lnTo>
                  <a:pt x="5893235" y="0"/>
                </a:lnTo>
                <a:lnTo>
                  <a:pt x="5893235" y="3706438"/>
                </a:lnTo>
                <a:lnTo>
                  <a:pt x="0" y="37064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8740635" y="3524077"/>
            <a:ext cx="8518665" cy="2931153"/>
          </a:xfrm>
          <a:custGeom>
            <a:avLst/>
            <a:gdLst/>
            <a:ahLst/>
            <a:cxnLst/>
            <a:rect l="l" t="t" r="r" b="b"/>
            <a:pathLst>
              <a:path w="8518665" h="2931153">
                <a:moveTo>
                  <a:pt x="0" y="0"/>
                </a:moveTo>
                <a:lnTo>
                  <a:pt x="8518665" y="0"/>
                </a:lnTo>
                <a:lnTo>
                  <a:pt x="8518665" y="2931154"/>
                </a:lnTo>
                <a:lnTo>
                  <a:pt x="0" y="29311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예방 유지 보수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73629" y="2237360"/>
            <a:ext cx="5051144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ea typeface="Open Sauce"/>
              </a:rPr>
              <a:t>페이지 인가</a:t>
            </a:r>
          </a:p>
        </p:txBody>
      </p:sp>
      <p:sp>
        <p:nvSpPr>
          <p:cNvPr id="10" name="AutoShape 10"/>
          <p:cNvSpPr/>
          <p:nvPr/>
        </p:nvSpPr>
        <p:spPr>
          <a:xfrm flipV="1">
            <a:off x="7559533" y="5162550"/>
            <a:ext cx="647344" cy="0"/>
          </a:xfrm>
          <a:prstGeom prst="line">
            <a:avLst/>
          </a:prstGeom>
          <a:ln w="38100" cap="flat">
            <a:solidFill>
              <a:srgbClr val="0B3B7B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68783" y="3338859"/>
            <a:ext cx="4168745" cy="2678109"/>
            <a:chOff x="0" y="0"/>
            <a:chExt cx="5558326" cy="3570811"/>
          </a:xfrm>
        </p:grpSpPr>
        <p:grpSp>
          <p:nvGrpSpPr>
            <p:cNvPr id="3" name="Group 3"/>
            <p:cNvGrpSpPr/>
            <p:nvPr/>
          </p:nvGrpSpPr>
          <p:grpSpPr>
            <a:xfrm>
              <a:off x="1494" y="0"/>
              <a:ext cx="5556833" cy="939796"/>
              <a:chOff x="0" y="0"/>
              <a:chExt cx="1097646" cy="18563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97646" cy="185639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185639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185639"/>
                    </a:lnTo>
                    <a:lnTo>
                      <a:pt x="0" y="185639"/>
                    </a:lnTo>
                    <a:close/>
                  </a:path>
                </a:pathLst>
              </a:custGeom>
              <a:solidFill>
                <a:srgbClr val="1FA1E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28575"/>
                <a:ext cx="1097646" cy="2142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494" y="990596"/>
              <a:ext cx="5556833" cy="2580215"/>
              <a:chOff x="0" y="0"/>
              <a:chExt cx="1097646" cy="50967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7646" cy="509672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509672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509672"/>
                    </a:lnTo>
                    <a:lnTo>
                      <a:pt x="0" y="50967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28575"/>
                <a:ext cx="1097646" cy="5382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9" name="AutoShape 9"/>
            <p:cNvSpPr/>
            <p:nvPr/>
          </p:nvSpPr>
          <p:spPr>
            <a:xfrm>
              <a:off x="0" y="3520011"/>
              <a:ext cx="5558326" cy="0"/>
            </a:xfrm>
            <a:prstGeom prst="line">
              <a:avLst/>
            </a:prstGeom>
            <a:ln w="508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468783" y="6360397"/>
            <a:ext cx="4169865" cy="2678109"/>
            <a:chOff x="0" y="0"/>
            <a:chExt cx="5559820" cy="3570811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5559820" cy="939796"/>
              <a:chOff x="0" y="0"/>
              <a:chExt cx="1098236" cy="185639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098236" cy="185639"/>
              </a:xfrm>
              <a:custGeom>
                <a:avLst/>
                <a:gdLst/>
                <a:ahLst/>
                <a:cxnLst/>
                <a:rect l="l" t="t" r="r" b="b"/>
                <a:pathLst>
                  <a:path w="1098236" h="185639">
                    <a:moveTo>
                      <a:pt x="0" y="0"/>
                    </a:moveTo>
                    <a:lnTo>
                      <a:pt x="1098236" y="0"/>
                    </a:lnTo>
                    <a:lnTo>
                      <a:pt x="1098236" y="185639"/>
                    </a:lnTo>
                    <a:lnTo>
                      <a:pt x="0" y="185639"/>
                    </a:lnTo>
                    <a:close/>
                  </a:path>
                </a:pathLst>
              </a:custGeom>
              <a:solidFill>
                <a:srgbClr val="1FA1E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28575"/>
                <a:ext cx="1098236" cy="2142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0" y="990596"/>
              <a:ext cx="5559820" cy="2580215"/>
              <a:chOff x="0" y="0"/>
              <a:chExt cx="1098236" cy="50967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098236" cy="509672"/>
              </a:xfrm>
              <a:custGeom>
                <a:avLst/>
                <a:gdLst/>
                <a:ahLst/>
                <a:cxnLst/>
                <a:rect l="l" t="t" r="r" b="b"/>
                <a:pathLst>
                  <a:path w="1098236" h="509672">
                    <a:moveTo>
                      <a:pt x="0" y="0"/>
                    </a:moveTo>
                    <a:lnTo>
                      <a:pt x="1098236" y="0"/>
                    </a:lnTo>
                    <a:lnTo>
                      <a:pt x="1098236" y="509672"/>
                    </a:lnTo>
                    <a:lnTo>
                      <a:pt x="0" y="50967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1098236" cy="5382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17" name="AutoShape 17"/>
            <p:cNvSpPr/>
            <p:nvPr/>
          </p:nvSpPr>
          <p:spPr>
            <a:xfrm>
              <a:off x="747" y="3520011"/>
              <a:ext cx="5558326" cy="0"/>
            </a:xfrm>
            <a:prstGeom prst="line">
              <a:avLst/>
            </a:prstGeom>
            <a:ln w="508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059067" y="3338859"/>
            <a:ext cx="4168745" cy="2678109"/>
            <a:chOff x="0" y="0"/>
            <a:chExt cx="5558326" cy="3570811"/>
          </a:xfrm>
        </p:grpSpPr>
        <p:grpSp>
          <p:nvGrpSpPr>
            <p:cNvPr id="19" name="Group 19"/>
            <p:cNvGrpSpPr/>
            <p:nvPr/>
          </p:nvGrpSpPr>
          <p:grpSpPr>
            <a:xfrm>
              <a:off x="747" y="0"/>
              <a:ext cx="5556833" cy="939796"/>
              <a:chOff x="0" y="0"/>
              <a:chExt cx="1097646" cy="185639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097646" cy="185639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185639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185639"/>
                    </a:lnTo>
                    <a:lnTo>
                      <a:pt x="0" y="185639"/>
                    </a:lnTo>
                    <a:close/>
                  </a:path>
                </a:pathLst>
              </a:custGeom>
              <a:solidFill>
                <a:srgbClr val="1FA1E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28575"/>
                <a:ext cx="1097646" cy="2142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747" y="990596"/>
              <a:ext cx="5556833" cy="2580215"/>
              <a:chOff x="0" y="0"/>
              <a:chExt cx="1097646" cy="50967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097646" cy="509672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509672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509672"/>
                    </a:lnTo>
                    <a:lnTo>
                      <a:pt x="0" y="50967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28575"/>
                <a:ext cx="1097646" cy="5382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25" name="AutoShape 25"/>
            <p:cNvSpPr/>
            <p:nvPr/>
          </p:nvSpPr>
          <p:spPr>
            <a:xfrm>
              <a:off x="0" y="3520011"/>
              <a:ext cx="5558326" cy="0"/>
            </a:xfrm>
            <a:prstGeom prst="line">
              <a:avLst/>
            </a:prstGeom>
            <a:ln w="508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059067" y="6360397"/>
            <a:ext cx="4169865" cy="2678109"/>
            <a:chOff x="0" y="0"/>
            <a:chExt cx="5559820" cy="3570811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5559820" cy="939796"/>
              <a:chOff x="0" y="0"/>
              <a:chExt cx="1098236" cy="185639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098236" cy="185639"/>
              </a:xfrm>
              <a:custGeom>
                <a:avLst/>
                <a:gdLst/>
                <a:ahLst/>
                <a:cxnLst/>
                <a:rect l="l" t="t" r="r" b="b"/>
                <a:pathLst>
                  <a:path w="1098236" h="185639">
                    <a:moveTo>
                      <a:pt x="0" y="0"/>
                    </a:moveTo>
                    <a:lnTo>
                      <a:pt x="1098236" y="0"/>
                    </a:lnTo>
                    <a:lnTo>
                      <a:pt x="1098236" y="185639"/>
                    </a:lnTo>
                    <a:lnTo>
                      <a:pt x="0" y="185639"/>
                    </a:lnTo>
                    <a:close/>
                  </a:path>
                </a:pathLst>
              </a:custGeom>
              <a:solidFill>
                <a:srgbClr val="1FA1E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1098236" cy="2142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0" y="990596"/>
              <a:ext cx="5559820" cy="2580215"/>
              <a:chOff x="0" y="0"/>
              <a:chExt cx="1098236" cy="509672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098236" cy="509672"/>
              </a:xfrm>
              <a:custGeom>
                <a:avLst/>
                <a:gdLst/>
                <a:ahLst/>
                <a:cxnLst/>
                <a:rect l="l" t="t" r="r" b="b"/>
                <a:pathLst>
                  <a:path w="1098236" h="509672">
                    <a:moveTo>
                      <a:pt x="0" y="0"/>
                    </a:moveTo>
                    <a:lnTo>
                      <a:pt x="1098236" y="0"/>
                    </a:lnTo>
                    <a:lnTo>
                      <a:pt x="1098236" y="509672"/>
                    </a:lnTo>
                    <a:lnTo>
                      <a:pt x="0" y="50967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-28575"/>
                <a:ext cx="1098236" cy="5382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33" name="AutoShape 33"/>
            <p:cNvSpPr/>
            <p:nvPr/>
          </p:nvSpPr>
          <p:spPr>
            <a:xfrm>
              <a:off x="747" y="3520011"/>
              <a:ext cx="5558326" cy="0"/>
            </a:xfrm>
            <a:prstGeom prst="line">
              <a:avLst/>
            </a:prstGeom>
            <a:ln w="508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1650472" y="3338859"/>
            <a:ext cx="4168745" cy="2678109"/>
            <a:chOff x="0" y="0"/>
            <a:chExt cx="5558326" cy="3570811"/>
          </a:xfrm>
        </p:grpSpPr>
        <p:grpSp>
          <p:nvGrpSpPr>
            <p:cNvPr id="35" name="Group 35"/>
            <p:cNvGrpSpPr/>
            <p:nvPr/>
          </p:nvGrpSpPr>
          <p:grpSpPr>
            <a:xfrm>
              <a:off x="747" y="0"/>
              <a:ext cx="5556833" cy="939796"/>
              <a:chOff x="0" y="0"/>
              <a:chExt cx="1097646" cy="185639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097646" cy="185639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185639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185639"/>
                    </a:lnTo>
                    <a:lnTo>
                      <a:pt x="0" y="185639"/>
                    </a:lnTo>
                    <a:close/>
                  </a:path>
                </a:pathLst>
              </a:custGeom>
              <a:solidFill>
                <a:srgbClr val="1FA1E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0" y="-28575"/>
                <a:ext cx="1097646" cy="2142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747" y="990596"/>
              <a:ext cx="5556833" cy="2580215"/>
              <a:chOff x="0" y="0"/>
              <a:chExt cx="1097646" cy="509672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1097646" cy="509672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509672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509672"/>
                    </a:lnTo>
                    <a:lnTo>
                      <a:pt x="0" y="50967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0" y="-28575"/>
                <a:ext cx="1097646" cy="5382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41" name="AutoShape 41"/>
            <p:cNvSpPr/>
            <p:nvPr/>
          </p:nvSpPr>
          <p:spPr>
            <a:xfrm>
              <a:off x="0" y="3520011"/>
              <a:ext cx="5558326" cy="0"/>
            </a:xfrm>
            <a:prstGeom prst="line">
              <a:avLst/>
            </a:prstGeom>
            <a:ln w="508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1649352" y="6360397"/>
            <a:ext cx="4169865" cy="2678109"/>
            <a:chOff x="0" y="0"/>
            <a:chExt cx="5559820" cy="3570811"/>
          </a:xfrm>
        </p:grpSpPr>
        <p:grpSp>
          <p:nvGrpSpPr>
            <p:cNvPr id="43" name="Group 43"/>
            <p:cNvGrpSpPr/>
            <p:nvPr/>
          </p:nvGrpSpPr>
          <p:grpSpPr>
            <a:xfrm>
              <a:off x="0" y="0"/>
              <a:ext cx="5559820" cy="939796"/>
              <a:chOff x="0" y="0"/>
              <a:chExt cx="1098236" cy="185639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1098236" cy="185639"/>
              </a:xfrm>
              <a:custGeom>
                <a:avLst/>
                <a:gdLst/>
                <a:ahLst/>
                <a:cxnLst/>
                <a:rect l="l" t="t" r="r" b="b"/>
                <a:pathLst>
                  <a:path w="1098236" h="185639">
                    <a:moveTo>
                      <a:pt x="0" y="0"/>
                    </a:moveTo>
                    <a:lnTo>
                      <a:pt x="1098236" y="0"/>
                    </a:lnTo>
                    <a:lnTo>
                      <a:pt x="1098236" y="185639"/>
                    </a:lnTo>
                    <a:lnTo>
                      <a:pt x="0" y="185639"/>
                    </a:lnTo>
                    <a:close/>
                  </a:path>
                </a:pathLst>
              </a:custGeom>
              <a:solidFill>
                <a:srgbClr val="1FA1E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5" name="TextBox 45"/>
              <p:cNvSpPr txBox="1"/>
              <p:nvPr/>
            </p:nvSpPr>
            <p:spPr>
              <a:xfrm>
                <a:off x="0" y="-28575"/>
                <a:ext cx="1098236" cy="2142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0" y="990596"/>
              <a:ext cx="5559820" cy="2580215"/>
              <a:chOff x="0" y="0"/>
              <a:chExt cx="1098236" cy="509672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1098236" cy="509672"/>
              </a:xfrm>
              <a:custGeom>
                <a:avLst/>
                <a:gdLst/>
                <a:ahLst/>
                <a:cxnLst/>
                <a:rect l="l" t="t" r="r" b="b"/>
                <a:pathLst>
                  <a:path w="1098236" h="509672">
                    <a:moveTo>
                      <a:pt x="0" y="0"/>
                    </a:moveTo>
                    <a:lnTo>
                      <a:pt x="1098236" y="0"/>
                    </a:lnTo>
                    <a:lnTo>
                      <a:pt x="1098236" y="509672"/>
                    </a:lnTo>
                    <a:lnTo>
                      <a:pt x="0" y="50967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8" name="TextBox 48"/>
              <p:cNvSpPr txBox="1"/>
              <p:nvPr/>
            </p:nvSpPr>
            <p:spPr>
              <a:xfrm>
                <a:off x="0" y="-28575"/>
                <a:ext cx="1098236" cy="5382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49" name="AutoShape 49"/>
            <p:cNvSpPr/>
            <p:nvPr/>
          </p:nvSpPr>
          <p:spPr>
            <a:xfrm>
              <a:off x="747" y="3520011"/>
              <a:ext cx="5558326" cy="0"/>
            </a:xfrm>
            <a:prstGeom prst="line">
              <a:avLst/>
            </a:prstGeom>
            <a:ln w="508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3" name="AutoShape 53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4" name="TextBox 54"/>
          <p:cNvSpPr txBox="1"/>
          <p:nvPr/>
        </p:nvSpPr>
        <p:spPr>
          <a:xfrm>
            <a:off x="2648497" y="3455074"/>
            <a:ext cx="3810437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 spc="-104">
                <a:solidFill>
                  <a:srgbClr val="FFFFFF"/>
                </a:solidFill>
                <a:latin typeface="Gothic A1 Ultra-Bold"/>
                <a:ea typeface="Gothic A1 Ultra-Bold"/>
              </a:rPr>
              <a:t>1.프로젝트 개요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3499834" y="4380231"/>
            <a:ext cx="2173866" cy="76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5"/>
              </a:lnSpc>
            </a:pPr>
            <a:endParaRPr/>
          </a:p>
          <a:p>
            <a:pPr marL="410213" lvl="1" indent="-205106" algn="l">
              <a:lnSpc>
                <a:spcPts val="2945"/>
              </a:lnSpc>
              <a:buFont typeface="Arial"/>
              <a:buChar char="•"/>
            </a:pPr>
            <a:r>
              <a:rPr lang="en-US" sz="1900" spc="-19">
                <a:solidFill>
                  <a:srgbClr val="494949"/>
                </a:solidFill>
                <a:ea typeface="Gothic A1 Bold"/>
              </a:rPr>
              <a:t>요구사항 분석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2648497" y="6476612"/>
            <a:ext cx="3810437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 spc="-104">
                <a:solidFill>
                  <a:srgbClr val="FFFFFF"/>
                </a:solidFill>
                <a:latin typeface="Gothic A1 Ultra-Bold"/>
                <a:ea typeface="Gothic A1 Ultra-Bold"/>
              </a:rPr>
              <a:t>4.완전화  유지보수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3499834" y="7246285"/>
            <a:ext cx="2157166" cy="1506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13" lvl="1" indent="-205106" algn="l">
              <a:lnSpc>
                <a:spcPts val="2945"/>
              </a:lnSpc>
              <a:buFont typeface="Arial"/>
              <a:buChar char="•"/>
            </a:pPr>
            <a:r>
              <a:rPr lang="en-US" sz="1900" spc="-19">
                <a:solidFill>
                  <a:srgbClr val="494949"/>
                </a:solidFill>
                <a:ea typeface="Gothic A1 Bold"/>
              </a:rPr>
              <a:t>회원 관리 기능</a:t>
            </a:r>
          </a:p>
          <a:p>
            <a:pPr marL="410213" lvl="1" indent="-205106" algn="l">
              <a:lnSpc>
                <a:spcPts val="2945"/>
              </a:lnSpc>
              <a:buFont typeface="Arial"/>
              <a:buChar char="•"/>
            </a:pPr>
            <a:r>
              <a:rPr lang="en-US" sz="1900" spc="-19">
                <a:solidFill>
                  <a:srgbClr val="494949"/>
                </a:solidFill>
                <a:ea typeface="Gothic A1 Bold"/>
              </a:rPr>
              <a:t>메일 기능</a:t>
            </a:r>
          </a:p>
          <a:p>
            <a:pPr marL="410213" lvl="1" indent="-205106" algn="l">
              <a:lnSpc>
                <a:spcPts val="2945"/>
              </a:lnSpc>
              <a:buFont typeface="Arial"/>
              <a:buChar char="•"/>
            </a:pPr>
            <a:r>
              <a:rPr lang="en-US" sz="1900" spc="-19">
                <a:solidFill>
                  <a:srgbClr val="494949"/>
                </a:solidFill>
                <a:ea typeface="Gothic A1 Bold"/>
              </a:rPr>
              <a:t>주소록 기능</a:t>
            </a:r>
          </a:p>
          <a:p>
            <a:pPr marL="410213" lvl="1" indent="-205106" algn="l">
              <a:lnSpc>
                <a:spcPts val="2945"/>
              </a:lnSpc>
              <a:buFont typeface="Arial"/>
              <a:buChar char="•"/>
            </a:pPr>
            <a:r>
              <a:rPr lang="en-US" sz="1900" spc="-19">
                <a:solidFill>
                  <a:srgbClr val="494949"/>
                </a:solidFill>
                <a:ea typeface="Gothic A1 Bold"/>
              </a:rPr>
              <a:t>쓰레기통 기능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7238782" y="3455074"/>
            <a:ext cx="3810437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 spc="-104">
                <a:solidFill>
                  <a:srgbClr val="FFFFFF"/>
                </a:solidFill>
                <a:latin typeface="Gothic A1 Ultra-Bold"/>
                <a:ea typeface="Gothic A1 Ultra-Bold"/>
              </a:rPr>
              <a:t>2.교정 유지보수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7059067" y="4559974"/>
            <a:ext cx="4168745" cy="76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13" lvl="1" indent="-205106" algn="l">
              <a:lnSpc>
                <a:spcPts val="2945"/>
              </a:lnSpc>
              <a:buFont typeface="Arial"/>
              <a:buChar char="•"/>
            </a:pPr>
            <a:r>
              <a:rPr lang="en-US" sz="1900" spc="-19">
                <a:solidFill>
                  <a:srgbClr val="494949"/>
                </a:solidFill>
                <a:ea typeface="Gothic A1 Bold"/>
              </a:rPr>
              <a:t>서버에 저장된 메일 첨부 파일 삭제</a:t>
            </a:r>
          </a:p>
          <a:p>
            <a:pPr marL="410213" lvl="1" indent="-205106" algn="l">
              <a:lnSpc>
                <a:spcPts val="2945"/>
              </a:lnSpc>
              <a:buFont typeface="Arial"/>
              <a:buChar char="•"/>
            </a:pPr>
            <a:r>
              <a:rPr lang="en-US" sz="1900" spc="-19">
                <a:solidFill>
                  <a:srgbClr val="494949"/>
                </a:solidFill>
                <a:ea typeface="Gothic A1 Bold"/>
              </a:rPr>
              <a:t>로그인 실패 화면 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7238782" y="6476612"/>
            <a:ext cx="3810437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 spc="-104">
                <a:solidFill>
                  <a:srgbClr val="FFFFFF"/>
                </a:solidFill>
                <a:latin typeface="Gothic A1 Ultra-Bold"/>
                <a:ea typeface="Gothic A1 Ultra-Bold"/>
              </a:rPr>
              <a:t>5.예방 유지보수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7672974" y="7617760"/>
            <a:ext cx="2942052" cy="76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13" lvl="1" indent="-205106" algn="l">
              <a:lnSpc>
                <a:spcPts val="2945"/>
              </a:lnSpc>
              <a:buFont typeface="Arial"/>
              <a:buChar char="•"/>
            </a:pPr>
            <a:r>
              <a:rPr lang="en-US" sz="1900" spc="-19">
                <a:solidFill>
                  <a:srgbClr val="494949"/>
                </a:solidFill>
                <a:latin typeface="Gothic A1 Bold"/>
                <a:ea typeface="Gothic A1 Bold"/>
              </a:rPr>
              <a:t>Spot Bug 정적 분석</a:t>
            </a:r>
          </a:p>
          <a:p>
            <a:pPr marL="410213" lvl="1" indent="-205106" algn="l">
              <a:lnSpc>
                <a:spcPts val="2945"/>
              </a:lnSpc>
              <a:buFont typeface="Arial"/>
              <a:buChar char="•"/>
            </a:pPr>
            <a:r>
              <a:rPr lang="en-US" sz="1900" spc="-19">
                <a:solidFill>
                  <a:srgbClr val="494949"/>
                </a:solidFill>
                <a:ea typeface="Gothic A1 Bold"/>
              </a:rPr>
              <a:t>페이지 인가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1829066" y="3455074"/>
            <a:ext cx="3810437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 spc="-104">
                <a:solidFill>
                  <a:srgbClr val="FFFFFF"/>
                </a:solidFill>
                <a:latin typeface="Gothic A1 Ultra-Bold"/>
                <a:ea typeface="Gothic A1 Ultra-Bold"/>
              </a:rPr>
              <a:t>3.적응 유지보수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3023655" y="4751706"/>
            <a:ext cx="1422379" cy="391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13" lvl="1" indent="-205106" algn="l">
              <a:lnSpc>
                <a:spcPts val="2945"/>
              </a:lnSpc>
              <a:buFont typeface="Arial"/>
              <a:buChar char="•"/>
            </a:pPr>
            <a:r>
              <a:rPr lang="en-US" sz="1900" spc="-19">
                <a:solidFill>
                  <a:srgbClr val="494949"/>
                </a:solidFill>
                <a:latin typeface="Gothic A1 Bold"/>
              </a:rPr>
              <a:t>JPA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1829066" y="6476612"/>
            <a:ext cx="3810437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 spc="-104">
                <a:solidFill>
                  <a:srgbClr val="FFFFFF"/>
                </a:solidFill>
                <a:latin typeface="Gothic A1 Ultra-Bold"/>
                <a:ea typeface="Gothic A1 Ultra-Bold"/>
              </a:rPr>
              <a:t>6.프로젝트 평가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2563853" y="7246285"/>
            <a:ext cx="2340863" cy="1134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5"/>
              </a:lnSpc>
            </a:pPr>
            <a:endParaRPr/>
          </a:p>
          <a:p>
            <a:pPr marL="410213" lvl="1" indent="-205106" algn="l">
              <a:lnSpc>
                <a:spcPts val="2945"/>
              </a:lnSpc>
              <a:buFont typeface="Arial"/>
              <a:buChar char="•"/>
            </a:pPr>
            <a:r>
              <a:rPr lang="en-US" sz="1900" spc="-19">
                <a:solidFill>
                  <a:srgbClr val="494949"/>
                </a:solidFill>
                <a:ea typeface="Gothic A1 Bold"/>
              </a:rPr>
              <a:t>프로젝트 완성도</a:t>
            </a:r>
          </a:p>
          <a:p>
            <a:pPr marL="410213" lvl="1" indent="-205106" algn="l">
              <a:lnSpc>
                <a:spcPts val="2945"/>
              </a:lnSpc>
              <a:buFont typeface="Arial"/>
              <a:buChar char="•"/>
            </a:pPr>
            <a:r>
              <a:rPr lang="en-US" sz="1900" spc="-19">
                <a:solidFill>
                  <a:srgbClr val="494949"/>
                </a:solidFill>
                <a:latin typeface="Gothic A1 Bold"/>
              </a:rPr>
              <a:t>Q&amp;A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목차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11125200" y="3554908"/>
            <a:ext cx="5326212" cy="3198317"/>
            <a:chOff x="-151221" y="-17012"/>
            <a:chExt cx="1402789" cy="842355"/>
          </a:xfrm>
        </p:grpSpPr>
        <p:sp>
          <p:nvSpPr>
            <p:cNvPr id="9" name="Freeform 9"/>
            <p:cNvSpPr/>
            <p:nvPr/>
          </p:nvSpPr>
          <p:spPr>
            <a:xfrm>
              <a:off x="-146203" y="12543"/>
              <a:ext cx="1397771" cy="812800"/>
            </a:xfrm>
            <a:custGeom>
              <a:avLst/>
              <a:gdLst/>
              <a:ahLst/>
              <a:cxnLst/>
              <a:rect l="l" t="t" r="r" b="b"/>
              <a:pathLst>
                <a:path w="1397771" h="812800">
                  <a:moveTo>
                    <a:pt x="0" y="0"/>
                  </a:moveTo>
                  <a:lnTo>
                    <a:pt x="1397771" y="0"/>
                  </a:lnTo>
                  <a:lnTo>
                    <a:pt x="139777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151221" y="-17012"/>
              <a:ext cx="1397771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Open Sauce"/>
                </a:rPr>
                <a:t>1) Bad practice</a:t>
              </a:r>
            </a:p>
            <a:p>
              <a:pPr algn="ctr">
                <a:lnSpc>
                  <a:spcPts val="324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Open Sauce"/>
                </a:rPr>
                <a:t>2) Dodgy code</a:t>
              </a:r>
            </a:p>
            <a:p>
              <a:pPr algn="ctr">
                <a:lnSpc>
                  <a:spcPts val="324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Open Sauce"/>
                </a:rPr>
                <a:t>3) Internationalization</a:t>
              </a:r>
            </a:p>
            <a:p>
              <a:pPr algn="ctr">
                <a:lnSpc>
                  <a:spcPts val="324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Open Sauce"/>
                </a:rPr>
                <a:t>4) </a:t>
              </a:r>
              <a:r>
                <a:rPr lang="en-US" sz="2499" dirty="0" err="1">
                  <a:solidFill>
                    <a:srgbClr val="000000"/>
                  </a:solidFill>
                  <a:latin typeface="Open Sauce"/>
                </a:rPr>
                <a:t>Mailcious</a:t>
              </a:r>
              <a:r>
                <a:rPr lang="en-US" sz="2499" dirty="0">
                  <a:solidFill>
                    <a:srgbClr val="000000"/>
                  </a:solidFill>
                  <a:latin typeface="Open Sauce"/>
                </a:rPr>
                <a:t> code vulnerability</a:t>
              </a:r>
            </a:p>
            <a:p>
              <a:pPr algn="ctr">
                <a:lnSpc>
                  <a:spcPts val="3249"/>
                </a:lnSpc>
              </a:pPr>
              <a:endParaRPr lang="en-US" sz="2499" dirty="0">
                <a:solidFill>
                  <a:srgbClr val="000000"/>
                </a:solidFill>
                <a:latin typeface="Open Sauce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예방 유지 보수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3629" y="2237360"/>
            <a:ext cx="5051144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pen Sauce"/>
                <a:ea typeface="Open Sauce"/>
              </a:rPr>
              <a:t>Spot Bug 정적 분석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85045B9-9478-4069-E39B-C15842A97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28" y="2910806"/>
            <a:ext cx="9241971" cy="386188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2DB44D3-D82B-AE70-1900-4E89A3770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629" y="6743700"/>
            <a:ext cx="9241970" cy="11610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6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249"/>
                </a:lnSpc>
                <a:defRPr/>
              </a:pPr>
              <a:endParaRPr lang="ko-KR" altLang="en-US"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478373" y="4510661"/>
            <a:ext cx="7625443" cy="2385557"/>
          </a:xfrm>
          <a:custGeom>
            <a:avLst/>
            <a:gdLst/>
            <a:ahLst/>
            <a:cxnLst/>
            <a:rect l="l" t="t" r="r" b="b"/>
            <a:pathLst>
              <a:path w="7625443" h="2385557">
                <a:moveTo>
                  <a:pt x="0" y="0"/>
                </a:moveTo>
                <a:lnTo>
                  <a:pt x="7625443" y="0"/>
                </a:lnTo>
                <a:lnTo>
                  <a:pt x="7625443" y="2385557"/>
                </a:lnTo>
                <a:lnTo>
                  <a:pt x="0" y="23855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r="-2208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8329820" y="4275644"/>
            <a:ext cx="9958180" cy="2620574"/>
          </a:xfrm>
          <a:custGeom>
            <a:avLst/>
            <a:gdLst/>
            <a:ahLst/>
            <a:cxnLst/>
            <a:rect l="l" t="t" r="r" b="b"/>
            <a:pathLst>
              <a:path w="9958180" h="2620574">
                <a:moveTo>
                  <a:pt x="0" y="0"/>
                </a:moveTo>
                <a:lnTo>
                  <a:pt x="9958180" y="0"/>
                </a:lnTo>
                <a:lnTo>
                  <a:pt x="9958180" y="2620574"/>
                </a:lnTo>
                <a:lnTo>
                  <a:pt x="0" y="26205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344292" y="4155276"/>
            <a:ext cx="7893605" cy="3096326"/>
          </a:xfrm>
          <a:custGeom>
            <a:avLst/>
            <a:gdLst/>
            <a:ahLst/>
            <a:cxnLst/>
            <a:rect l="l" t="t" r="r" b="b"/>
            <a:pathLst>
              <a:path w="7893605" h="3096326">
                <a:moveTo>
                  <a:pt x="0" y="0"/>
                </a:moveTo>
                <a:lnTo>
                  <a:pt x="7893605" y="0"/>
                </a:lnTo>
                <a:lnTo>
                  <a:pt x="7893605" y="3096326"/>
                </a:lnTo>
                <a:lnTo>
                  <a:pt x="0" y="30963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 r="-1240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8329820" y="4155276"/>
            <a:ext cx="9958180" cy="5197074"/>
          </a:xfrm>
          <a:custGeom>
            <a:avLst/>
            <a:gdLst/>
            <a:ahLst/>
            <a:cxnLst/>
            <a:rect l="l" t="t" r="r" b="b"/>
            <a:pathLst>
              <a:path w="9958180" h="5197074">
                <a:moveTo>
                  <a:pt x="0" y="0"/>
                </a:moveTo>
                <a:lnTo>
                  <a:pt x="9958180" y="0"/>
                </a:lnTo>
                <a:lnTo>
                  <a:pt x="9958180" y="5197074"/>
                </a:lnTo>
                <a:lnTo>
                  <a:pt x="0" y="51970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 t="-420" b="-42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  <a:defRPr/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예방 유지 보수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3629" y="2237360"/>
            <a:ext cx="5051144" cy="40640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3249"/>
              </a:lnSpc>
              <a:spcBef>
                <a:spcPct val="0"/>
              </a:spcBef>
              <a:defRPr/>
            </a:pPr>
            <a:r>
              <a:rPr lang="en-US" sz="2499">
                <a:solidFill>
                  <a:srgbClr val="000000"/>
                </a:solidFill>
                <a:latin typeface="Open Sauce"/>
                <a:ea typeface="Open Sauce"/>
              </a:rPr>
              <a:t>Spot Bug 정적 분석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8329820" y="3100085"/>
            <a:ext cx="2496047" cy="1055191"/>
            <a:chOff x="0" y="0"/>
            <a:chExt cx="657395" cy="27791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57395" cy="277911"/>
            </a:xfrm>
            <a:custGeom>
              <a:avLst/>
              <a:gdLst/>
              <a:ahLst/>
              <a:cxnLst/>
              <a:rect l="l" t="t" r="r" b="b"/>
              <a:pathLst>
                <a:path w="657395" h="277911">
                  <a:moveTo>
                    <a:pt x="0" y="0"/>
                  </a:moveTo>
                  <a:lnTo>
                    <a:pt x="657395" y="0"/>
                  </a:lnTo>
                  <a:lnTo>
                    <a:pt x="657395" y="277911"/>
                  </a:lnTo>
                  <a:lnTo>
                    <a:pt x="0" y="2779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657395" cy="306486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249"/>
                </a:lnSpc>
                <a:defRPr/>
              </a:pPr>
              <a:r>
                <a:rPr lang="en-US" sz="2499">
                  <a:solidFill>
                    <a:srgbClr val="000000"/>
                  </a:solidFill>
                  <a:latin typeface="Open Sauce"/>
                </a:rPr>
                <a:t>Dodgy code</a:t>
              </a:r>
            </a:p>
            <a:p>
              <a:pPr algn="ctr">
                <a:lnSpc>
                  <a:spcPts val="3249"/>
                </a:lnSpc>
                <a:defRPr/>
              </a:pPr>
              <a:endParaRPr lang="en-US" sz="2499">
                <a:solidFill>
                  <a:srgbClr val="000000"/>
                </a:solidFill>
                <a:latin typeface="Open Sauce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30748" y="3163019"/>
            <a:ext cx="2366258" cy="948372"/>
            <a:chOff x="0" y="0"/>
            <a:chExt cx="623212" cy="2497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23212" cy="249777"/>
            </a:xfrm>
            <a:custGeom>
              <a:avLst/>
              <a:gdLst/>
              <a:ahLst/>
              <a:cxnLst/>
              <a:rect l="l" t="t" r="r" b="b"/>
              <a:pathLst>
                <a:path w="623212" h="249777">
                  <a:moveTo>
                    <a:pt x="0" y="0"/>
                  </a:moveTo>
                  <a:lnTo>
                    <a:pt x="623212" y="0"/>
                  </a:lnTo>
                  <a:lnTo>
                    <a:pt x="623212" y="249777"/>
                  </a:lnTo>
                  <a:lnTo>
                    <a:pt x="0" y="2497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623212" cy="278352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249"/>
                </a:lnSpc>
                <a:defRPr/>
              </a:pPr>
              <a:r>
                <a:rPr lang="en-US" sz="2499">
                  <a:solidFill>
                    <a:srgbClr val="000000"/>
                  </a:solidFill>
                  <a:latin typeface="Open Sauce"/>
                </a:rPr>
                <a:t>Bad practice</a:t>
              </a:r>
            </a:p>
            <a:p>
              <a:pPr algn="ctr">
                <a:lnSpc>
                  <a:spcPts val="3249"/>
                </a:lnSpc>
                <a:defRPr/>
              </a:pPr>
              <a:endParaRPr lang="en-US" sz="2499">
                <a:solidFill>
                  <a:srgbClr val="000000"/>
                </a:solidFill>
                <a:latin typeface="Open Sauce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6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249"/>
                </a:lnSpc>
                <a:defRPr/>
              </a:pPr>
              <a:endParaRPr lang="ko-KR" altLang="en-US"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  <a:defRPr/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예방 유지 보수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3629" y="2237360"/>
            <a:ext cx="5051144" cy="40640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3249"/>
              </a:lnSpc>
              <a:spcBef>
                <a:spcPct val="0"/>
              </a:spcBef>
              <a:defRPr/>
            </a:pPr>
            <a:r>
              <a:rPr lang="en-US" sz="2499">
                <a:solidFill>
                  <a:srgbClr val="000000"/>
                </a:solidFill>
                <a:latin typeface="Open Sauce"/>
                <a:ea typeface="Open Sauce"/>
              </a:rPr>
              <a:t>Spot Bug 정적 분석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77156" y="2919986"/>
            <a:ext cx="3185415" cy="948372"/>
            <a:chOff x="0" y="0"/>
            <a:chExt cx="838957" cy="2497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38957" cy="249777"/>
            </a:xfrm>
            <a:custGeom>
              <a:avLst/>
              <a:gdLst/>
              <a:ahLst/>
              <a:cxnLst/>
              <a:rect l="l" t="t" r="r" b="b"/>
              <a:pathLst>
                <a:path w="838957" h="249777">
                  <a:moveTo>
                    <a:pt x="0" y="0"/>
                  </a:moveTo>
                  <a:lnTo>
                    <a:pt x="838957" y="0"/>
                  </a:lnTo>
                  <a:lnTo>
                    <a:pt x="838957" y="249777"/>
                  </a:lnTo>
                  <a:lnTo>
                    <a:pt x="0" y="2497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838957" cy="278352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249"/>
                </a:lnSpc>
                <a:defRPr/>
              </a:pPr>
              <a:r>
                <a:rPr lang="en-US" sz="2499">
                  <a:solidFill>
                    <a:srgbClr val="000000"/>
                  </a:solidFill>
                  <a:latin typeface="Open Sauce"/>
                </a:rPr>
                <a:t>Internationalization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77156" y="6396238"/>
            <a:ext cx="3185415" cy="948372"/>
            <a:chOff x="0" y="0"/>
            <a:chExt cx="838957" cy="2497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38957" cy="249777"/>
            </a:xfrm>
            <a:custGeom>
              <a:avLst/>
              <a:gdLst/>
              <a:ahLst/>
              <a:cxnLst/>
              <a:rect l="l" t="t" r="r" b="b"/>
              <a:pathLst>
                <a:path w="838957" h="249777">
                  <a:moveTo>
                    <a:pt x="0" y="0"/>
                  </a:moveTo>
                  <a:lnTo>
                    <a:pt x="838957" y="0"/>
                  </a:lnTo>
                  <a:lnTo>
                    <a:pt x="838957" y="249777"/>
                  </a:lnTo>
                  <a:lnTo>
                    <a:pt x="0" y="2497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838957" cy="278352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249"/>
                </a:lnSpc>
                <a:defRPr/>
              </a:pPr>
              <a:r>
                <a:rPr lang="en-US" sz="2499">
                  <a:solidFill>
                    <a:srgbClr val="000000"/>
                  </a:solidFill>
                  <a:latin typeface="Open Sauce"/>
                </a:rPr>
                <a:t>Mailcious code vulnerability</a:t>
              </a:r>
            </a:p>
          </p:txBody>
        </p:sp>
      </p:grpSp>
      <p:pic>
        <p:nvPicPr>
          <p:cNvPr id="21" name="그림 2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51D0761-A03E-384D-C464-21DD1532E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473" y="2878116"/>
            <a:ext cx="9510245" cy="3175270"/>
          </a:xfrm>
          <a:prstGeom prst="rect">
            <a:avLst/>
          </a:prstGeom>
        </p:spPr>
      </p:pic>
      <p:pic>
        <p:nvPicPr>
          <p:cNvPr id="23" name="그림 2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249549A-5E36-755B-0E8F-C298102C5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201" y="2846468"/>
            <a:ext cx="10818231" cy="3410598"/>
          </a:xfrm>
          <a:prstGeom prst="rect">
            <a:avLst/>
          </a:prstGeom>
        </p:spPr>
      </p:pic>
      <p:pic>
        <p:nvPicPr>
          <p:cNvPr id="25" name="그림 2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DC2A6DC-E6E9-FA39-1D35-95BF9D0D72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200" y="6523537"/>
            <a:ext cx="12152171" cy="2177557"/>
          </a:xfrm>
          <a:prstGeom prst="rect">
            <a:avLst/>
          </a:prstGeom>
        </p:spPr>
      </p:pic>
      <p:pic>
        <p:nvPicPr>
          <p:cNvPr id="27" name="그림 2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FB0F7D7-34BA-F3B1-A8D5-617358660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201" y="6396237"/>
            <a:ext cx="12152170" cy="36469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6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249"/>
                </a:lnSpc>
                <a:defRPr/>
              </a:pPr>
              <a:endParaRPr lang="ko-KR" altLang="en-US"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718511" y="2919986"/>
            <a:ext cx="9042411" cy="2370023"/>
            <a:chOff x="0" y="0"/>
            <a:chExt cx="12056548" cy="3160031"/>
          </a:xfrm>
        </p:grpSpPr>
        <p:sp>
          <p:nvSpPr>
            <p:cNvPr id="7" name="Freeform 7"/>
            <p:cNvSpPr/>
            <p:nvPr/>
          </p:nvSpPr>
          <p:spPr>
            <a:xfrm>
              <a:off x="161797" y="0"/>
              <a:ext cx="11894751" cy="1003589"/>
            </a:xfrm>
            <a:custGeom>
              <a:avLst/>
              <a:gdLst/>
              <a:ahLst/>
              <a:cxnLst/>
              <a:rect l="l" t="t" r="r" b="b"/>
              <a:pathLst>
                <a:path w="11894751" h="1003589">
                  <a:moveTo>
                    <a:pt x="0" y="0"/>
                  </a:moveTo>
                  <a:lnTo>
                    <a:pt x="11894751" y="0"/>
                  </a:lnTo>
                  <a:lnTo>
                    <a:pt x="11894751" y="1003589"/>
                  </a:lnTo>
                  <a:lnTo>
                    <a:pt x="0" y="100358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/>
              <a:stretch>
                <a:fillRect r="-24770"/>
              </a:stretch>
            </a:blipFill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85597" y="1010018"/>
              <a:ext cx="11970951" cy="1099356"/>
            </a:xfrm>
            <a:custGeom>
              <a:avLst/>
              <a:gdLst/>
              <a:ahLst/>
              <a:cxnLst/>
              <a:rect l="l" t="t" r="r" b="b"/>
              <a:pathLst>
                <a:path w="11970951" h="1099356">
                  <a:moveTo>
                    <a:pt x="0" y="0"/>
                  </a:moveTo>
                  <a:lnTo>
                    <a:pt x="11970951" y="0"/>
                  </a:lnTo>
                  <a:lnTo>
                    <a:pt x="11970951" y="1099356"/>
                  </a:lnTo>
                  <a:lnTo>
                    <a:pt x="0" y="109935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/>
              <a:stretch>
                <a:fillRect r="-25020"/>
              </a:stretch>
            </a:blipFill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2058574"/>
              <a:ext cx="12056548" cy="1101456"/>
            </a:xfrm>
            <a:custGeom>
              <a:avLst/>
              <a:gdLst/>
              <a:ahLst/>
              <a:cxnLst/>
              <a:rect l="l" t="t" r="r" b="b"/>
              <a:pathLst>
                <a:path w="12056548" h="1101456">
                  <a:moveTo>
                    <a:pt x="0" y="0"/>
                  </a:moveTo>
                  <a:lnTo>
                    <a:pt x="12056548" y="0"/>
                  </a:lnTo>
                  <a:lnTo>
                    <a:pt x="12056548" y="1101457"/>
                  </a:lnTo>
                  <a:lnTo>
                    <a:pt x="0" y="110145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/>
              <a:stretch>
                <a:fillRect r="-25820"/>
              </a:stretch>
            </a:blipFill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100862" y="2919986"/>
            <a:ext cx="7468627" cy="5383231"/>
          </a:xfrm>
          <a:custGeom>
            <a:avLst/>
            <a:gdLst/>
            <a:ahLst/>
            <a:cxnLst/>
            <a:rect l="l" t="t" r="r" b="b"/>
            <a:pathLst>
              <a:path w="7468627" h="5383231">
                <a:moveTo>
                  <a:pt x="0" y="0"/>
                </a:moveTo>
                <a:lnTo>
                  <a:pt x="7468627" y="0"/>
                </a:lnTo>
                <a:lnTo>
                  <a:pt x="7468627" y="5383231"/>
                </a:lnTo>
                <a:lnTo>
                  <a:pt x="0" y="5383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896834" y="5611601"/>
            <a:ext cx="6986371" cy="2233839"/>
          </a:xfrm>
          <a:custGeom>
            <a:avLst/>
            <a:gdLst/>
            <a:ahLst/>
            <a:cxnLst/>
            <a:rect l="l" t="t" r="r" b="b"/>
            <a:pathLst>
              <a:path w="6986371" h="2233839">
                <a:moveTo>
                  <a:pt x="0" y="0"/>
                </a:moveTo>
                <a:lnTo>
                  <a:pt x="6986371" y="0"/>
                </a:lnTo>
                <a:lnTo>
                  <a:pt x="6986371" y="2233839"/>
                </a:lnTo>
                <a:lnTo>
                  <a:pt x="0" y="2233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/>
            <a:stretch>
              <a:fillRect l="-12380" t="-29040" r="-11350" b="-2702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718511" y="5529250"/>
            <a:ext cx="9042411" cy="2773967"/>
          </a:xfrm>
          <a:custGeom>
            <a:avLst/>
            <a:gdLst/>
            <a:ahLst/>
            <a:cxnLst/>
            <a:rect l="l" t="t" r="r" b="b"/>
            <a:pathLst>
              <a:path w="9042411" h="2773967">
                <a:moveTo>
                  <a:pt x="0" y="0"/>
                </a:moveTo>
                <a:lnTo>
                  <a:pt x="9042411" y="0"/>
                </a:lnTo>
                <a:lnTo>
                  <a:pt x="9042411" y="2773967"/>
                </a:lnTo>
                <a:lnTo>
                  <a:pt x="0" y="27739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  <a:defRPr/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예방 유지 보수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73629" y="2237360"/>
            <a:ext cx="5051144" cy="40640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3249"/>
              </a:lnSpc>
              <a:spcBef>
                <a:spcPct val="0"/>
              </a:spcBef>
              <a:defRPr/>
            </a:pPr>
            <a:r>
              <a:rPr lang="en-US" sz="2499">
                <a:solidFill>
                  <a:srgbClr val="000000"/>
                </a:solidFill>
                <a:ea typeface="Open Sauce"/>
              </a:rPr>
              <a:t>계정 보안 강화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11" y="2929918"/>
            <a:ext cx="4076562" cy="469221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프로젝트 완성도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740" y="2929918"/>
            <a:ext cx="4076562" cy="469221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566" y="2929918"/>
            <a:ext cx="4076562" cy="469221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0303" y="2929918"/>
            <a:ext cx="4076562" cy="469221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16593" y="6709046"/>
            <a:ext cx="17882663" cy="403947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A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79" y="547279"/>
            <a:ext cx="17193441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ahLst/>
              <a:cxn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" name="AutoShape 4"/>
          <p:cNvSpPr/>
          <p:nvPr/>
        </p:nvSpPr>
        <p:spPr>
          <a:xfrm>
            <a:off x="-198120" y="2720808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397913" y="1922069"/>
            <a:ext cx="14134484" cy="2879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24"/>
              </a:lnSpc>
            </a:pPr>
            <a:r>
              <a:rPr lang="en-US" sz="8499" spc="-169">
                <a:solidFill>
                  <a:srgbClr val="0B3B7B"/>
                </a:solidFill>
                <a:ea typeface="Gothic A1 Heavy"/>
              </a:rPr>
              <a:t>감사합니다</a:t>
            </a:r>
          </a:p>
          <a:p>
            <a:pPr algn="l">
              <a:lnSpc>
                <a:spcPts val="10624"/>
              </a:lnSpc>
            </a:pPr>
            <a:r>
              <a:rPr lang="en-US" sz="8499" spc="-169">
                <a:solidFill>
                  <a:srgbClr val="0B3B7B"/>
                </a:solidFill>
                <a:latin typeface="Gothic A1 Heavy"/>
              </a:rPr>
              <a:t>Q&amp;A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4FEF42C-FFD5-408C-A9CA-0CEDC090F8EA}"/>
              </a:ext>
            </a:extLst>
          </p:cNvPr>
          <p:cNvSpPr/>
          <p:nvPr/>
        </p:nvSpPr>
        <p:spPr>
          <a:xfrm>
            <a:off x="9144000" y="3117049"/>
            <a:ext cx="7636844" cy="6622671"/>
          </a:xfrm>
          <a:custGeom>
            <a:avLst/>
            <a:gdLst/>
            <a:ahLst/>
            <a:cxnLst/>
            <a:rect l="l" t="t" r="r" b="b"/>
            <a:pathLst>
              <a:path w="7636844" h="6622671">
                <a:moveTo>
                  <a:pt x="0" y="0"/>
                </a:moveTo>
                <a:lnTo>
                  <a:pt x="7636844" y="0"/>
                </a:lnTo>
                <a:lnTo>
                  <a:pt x="7636844" y="6622672"/>
                </a:lnTo>
                <a:lnTo>
                  <a:pt x="0" y="6622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6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249"/>
                </a:lnSpc>
                <a:defRPr/>
              </a:pPr>
              <a:endParaRPr lang="ko-KR" altLang="en-US"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flipH="1" flipV="1">
            <a:off x="15284180" y="810238"/>
            <a:ext cx="1975120" cy="1520052"/>
          </a:xfrm>
          <a:custGeom>
            <a:avLst/>
            <a:gdLst/>
            <a:ahLst/>
            <a:cxnLst/>
            <a:rect l="l" t="t" r="r" b="b"/>
            <a:pathLst>
              <a:path w="1975120" h="1520052">
                <a:moveTo>
                  <a:pt x="1975120" y="1520052"/>
                </a:moveTo>
                <a:lnTo>
                  <a:pt x="0" y="1520052"/>
                </a:lnTo>
                <a:lnTo>
                  <a:pt x="0" y="0"/>
                </a:lnTo>
                <a:lnTo>
                  <a:pt x="1975120" y="0"/>
                </a:lnTo>
                <a:lnTo>
                  <a:pt x="1975120" y="1520052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558754" y="2330290"/>
            <a:ext cx="10921155" cy="6653555"/>
          </a:xfrm>
          <a:custGeom>
            <a:avLst/>
            <a:gdLst/>
            <a:ahLst/>
            <a:cxnLst/>
            <a:rect l="l" t="t" r="r" b="b"/>
            <a:pathLst>
              <a:path w="10921155" h="6653555">
                <a:moveTo>
                  <a:pt x="0" y="0"/>
                </a:moveTo>
                <a:lnTo>
                  <a:pt x="10921155" y="0"/>
                </a:lnTo>
                <a:lnTo>
                  <a:pt x="10921155" y="6653556"/>
                </a:lnTo>
                <a:lnTo>
                  <a:pt x="0" y="66535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l="-90" r="-90" b="-17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558754" y="2330290"/>
            <a:ext cx="13725427" cy="6600778"/>
          </a:xfrm>
          <a:custGeom>
            <a:avLst/>
            <a:gdLst/>
            <a:ahLst/>
            <a:cxnLst/>
            <a:rect l="l" t="t" r="r" b="b"/>
            <a:pathLst>
              <a:path w="13725427" h="6600778">
                <a:moveTo>
                  <a:pt x="0" y="0"/>
                </a:moveTo>
                <a:lnTo>
                  <a:pt x="13725426" y="0"/>
                </a:lnTo>
                <a:lnTo>
                  <a:pt x="13725426" y="6600778"/>
                </a:lnTo>
                <a:lnTo>
                  <a:pt x="0" y="66007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  <a:defRPr/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요구사항 분석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6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249"/>
                </a:lnSpc>
                <a:defRPr/>
              </a:pPr>
              <a:endParaRPr lang="ko-KR" altLang="en-US"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273629" y="3164242"/>
            <a:ext cx="3004796" cy="535279"/>
            <a:chOff x="0" y="0"/>
            <a:chExt cx="791387" cy="14097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91387" cy="140979"/>
            </a:xfrm>
            <a:custGeom>
              <a:avLst/>
              <a:gdLst/>
              <a:ahLst/>
              <a:cxnLst/>
              <a:rect l="l" t="t" r="r" b="b"/>
              <a:pathLst>
                <a:path w="791387" h="140979">
                  <a:moveTo>
                    <a:pt x="0" y="0"/>
                  </a:moveTo>
                  <a:lnTo>
                    <a:pt x="791387" y="0"/>
                  </a:lnTo>
                  <a:lnTo>
                    <a:pt x="791387" y="140979"/>
                  </a:lnTo>
                  <a:lnTo>
                    <a:pt x="0" y="140979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791387" cy="245754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945"/>
                </a:lnSpc>
                <a:defRPr/>
              </a:pPr>
              <a:endParaRPr lang="ko-KR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330717" y="3164242"/>
            <a:ext cx="3004796" cy="535279"/>
            <a:chOff x="0" y="0"/>
            <a:chExt cx="791387" cy="14097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91387" cy="140979"/>
            </a:xfrm>
            <a:custGeom>
              <a:avLst/>
              <a:gdLst/>
              <a:ahLst/>
              <a:cxnLst/>
              <a:rect l="l" t="t" r="r" b="b"/>
              <a:pathLst>
                <a:path w="791387" h="140979">
                  <a:moveTo>
                    <a:pt x="0" y="0"/>
                  </a:moveTo>
                  <a:lnTo>
                    <a:pt x="791387" y="0"/>
                  </a:lnTo>
                  <a:lnTo>
                    <a:pt x="791387" y="140979"/>
                  </a:lnTo>
                  <a:lnTo>
                    <a:pt x="0" y="140979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791387" cy="245754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945"/>
                </a:lnSpc>
                <a:defRPr/>
              </a:pPr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041405" y="3164242"/>
            <a:ext cx="3004796" cy="535279"/>
            <a:chOff x="0" y="0"/>
            <a:chExt cx="791387" cy="14097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91387" cy="140979"/>
            </a:xfrm>
            <a:custGeom>
              <a:avLst/>
              <a:gdLst/>
              <a:ahLst/>
              <a:cxnLst/>
              <a:rect l="l" t="t" r="r" b="b"/>
              <a:pathLst>
                <a:path w="791387" h="140979">
                  <a:moveTo>
                    <a:pt x="0" y="0"/>
                  </a:moveTo>
                  <a:lnTo>
                    <a:pt x="791387" y="0"/>
                  </a:lnTo>
                  <a:lnTo>
                    <a:pt x="791387" y="140979"/>
                  </a:lnTo>
                  <a:lnTo>
                    <a:pt x="0" y="140979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791387" cy="245754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945"/>
                </a:lnSpc>
                <a:defRPr/>
              </a:pPr>
              <a:endParaRPr lang="ko-KR" altLang="en-US"/>
            </a:p>
          </p:txBody>
        </p:sp>
      </p:grpSp>
      <p:sp>
        <p:nvSpPr>
          <p:cNvPr id="15" name="AutoShape 15"/>
          <p:cNvSpPr/>
          <p:nvPr/>
        </p:nvSpPr>
        <p:spPr>
          <a:xfrm>
            <a:off x="1273629" y="4313986"/>
            <a:ext cx="3004796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AutoShape 16"/>
          <p:cNvSpPr/>
          <p:nvPr/>
        </p:nvSpPr>
        <p:spPr>
          <a:xfrm>
            <a:off x="5330717" y="4313986"/>
            <a:ext cx="3004796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AutoShape 17"/>
          <p:cNvSpPr/>
          <p:nvPr/>
        </p:nvSpPr>
        <p:spPr>
          <a:xfrm>
            <a:off x="13041405" y="4313986"/>
            <a:ext cx="3004796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8" name="Group 18"/>
          <p:cNvGrpSpPr/>
          <p:nvPr/>
        </p:nvGrpSpPr>
        <p:grpSpPr>
          <a:xfrm>
            <a:off x="9186061" y="3164242"/>
            <a:ext cx="3004796" cy="535279"/>
            <a:chOff x="0" y="0"/>
            <a:chExt cx="791387" cy="14097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91387" cy="140979"/>
            </a:xfrm>
            <a:custGeom>
              <a:avLst/>
              <a:gdLst/>
              <a:ahLst/>
              <a:cxnLst/>
              <a:rect l="l" t="t" r="r" b="b"/>
              <a:pathLst>
                <a:path w="791387" h="140979">
                  <a:moveTo>
                    <a:pt x="0" y="0"/>
                  </a:moveTo>
                  <a:lnTo>
                    <a:pt x="791387" y="0"/>
                  </a:lnTo>
                  <a:lnTo>
                    <a:pt x="791387" y="140979"/>
                  </a:lnTo>
                  <a:lnTo>
                    <a:pt x="0" y="140979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04775"/>
              <a:ext cx="791387" cy="245754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945"/>
                </a:lnSpc>
                <a:defRPr/>
              </a:pPr>
              <a:endParaRPr lang="ko-KR" altLang="en-US"/>
            </a:p>
          </p:txBody>
        </p:sp>
      </p:grpSp>
      <p:sp>
        <p:nvSpPr>
          <p:cNvPr id="21" name="AutoShape 21"/>
          <p:cNvSpPr/>
          <p:nvPr/>
        </p:nvSpPr>
        <p:spPr>
          <a:xfrm>
            <a:off x="9186061" y="4313986"/>
            <a:ext cx="3004796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2" name="Group 22"/>
          <p:cNvGrpSpPr/>
          <p:nvPr/>
        </p:nvGrpSpPr>
        <p:grpSpPr>
          <a:xfrm>
            <a:off x="1273629" y="4556873"/>
            <a:ext cx="3004796" cy="3004796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4F4F4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257175"/>
              <a:ext cx="812800" cy="1069975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431802" lvl="1" indent="-215901" algn="just">
                <a:lnSpc>
                  <a:spcPts val="5000"/>
                </a:lnSpc>
                <a:buFont typeface="Arial"/>
                <a:buChar char="•"/>
                <a:defRPr/>
              </a:pPr>
              <a:endParaRPr lang="en-US" sz="2000" spc="-400" dirty="0">
                <a:solidFill>
                  <a:srgbClr val="000000"/>
                </a:solidFill>
                <a:latin typeface="+mj-lt"/>
                <a:ea typeface="Open Sauce Bold"/>
              </a:endParaRP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273629" y="3201377"/>
            <a:ext cx="3004796" cy="44196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3000"/>
              </a:lnSpc>
              <a:defRPr/>
            </a:pPr>
            <a:r>
              <a:rPr lang="en-US" sz="2400" spc="120">
                <a:solidFill>
                  <a:srgbClr val="FFFFFF"/>
                </a:solidFill>
                <a:ea typeface="Gothic A1 Bold"/>
              </a:rPr>
              <a:t>양시현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330717" y="3201377"/>
            <a:ext cx="3004796" cy="44196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3000"/>
              </a:lnSpc>
              <a:defRPr/>
            </a:pPr>
            <a:r>
              <a:rPr lang="en-US" sz="2400" spc="120">
                <a:solidFill>
                  <a:srgbClr val="FFFFFF"/>
                </a:solidFill>
                <a:ea typeface="Gothic A1 Bold"/>
              </a:rPr>
              <a:t>김태민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041405" y="3201377"/>
            <a:ext cx="3004796" cy="44196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3000"/>
              </a:lnSpc>
              <a:defRPr/>
            </a:pPr>
            <a:r>
              <a:rPr lang="en-US" sz="2400" spc="120">
                <a:solidFill>
                  <a:srgbClr val="FFFFFF"/>
                </a:solidFill>
                <a:ea typeface="Gothic A1 Bold"/>
              </a:rPr>
              <a:t>허정원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73629" y="2310803"/>
            <a:ext cx="8876177" cy="46291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3359"/>
              </a:lnSpc>
              <a:defRPr/>
            </a:pPr>
            <a:r>
              <a:rPr lang="en-US" sz="2400" spc="-96">
                <a:solidFill>
                  <a:srgbClr val="494949"/>
                </a:solidFill>
                <a:ea typeface="Gothic A1 Medium"/>
              </a:rPr>
              <a:t>팀원에 대한 설명 및 역할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  <a:defRPr/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팀 구성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73629" y="3813041"/>
            <a:ext cx="3004796" cy="32956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2340"/>
              </a:lnSpc>
              <a:defRPr/>
            </a:pPr>
            <a:r>
              <a:rPr lang="en-US" sz="1800">
                <a:solidFill>
                  <a:srgbClr val="494949"/>
                </a:solidFill>
                <a:ea typeface="Gothic A1 Medium"/>
              </a:rPr>
              <a:t>팀장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330717" y="3813041"/>
            <a:ext cx="3004796" cy="32956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2340"/>
              </a:lnSpc>
              <a:defRPr/>
            </a:pPr>
            <a:r>
              <a:rPr lang="en-US" sz="1800">
                <a:solidFill>
                  <a:srgbClr val="494949"/>
                </a:solidFill>
                <a:ea typeface="Gothic A1 Medium"/>
              </a:rPr>
              <a:t>팀원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041405" y="3813041"/>
            <a:ext cx="3004796" cy="32956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2340"/>
              </a:lnSpc>
              <a:defRPr/>
            </a:pPr>
            <a:r>
              <a:rPr lang="en-US" sz="1800">
                <a:solidFill>
                  <a:srgbClr val="494949"/>
                </a:solidFill>
                <a:ea typeface="Gothic A1 Medium"/>
              </a:rPr>
              <a:t>팀원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186061" y="3201377"/>
            <a:ext cx="3004796" cy="44196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3000"/>
              </a:lnSpc>
              <a:defRPr/>
            </a:pPr>
            <a:r>
              <a:rPr lang="en-US" sz="2400" spc="120">
                <a:solidFill>
                  <a:srgbClr val="FFFFFF"/>
                </a:solidFill>
                <a:ea typeface="Gothic A1 Bold"/>
              </a:rPr>
              <a:t>장효은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186061" y="3813041"/>
            <a:ext cx="3004796" cy="32956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2340"/>
              </a:lnSpc>
              <a:defRPr/>
            </a:pPr>
            <a:r>
              <a:rPr lang="en-US" sz="1800">
                <a:solidFill>
                  <a:srgbClr val="494949"/>
                </a:solidFill>
                <a:ea typeface="Gothic A1 Medium"/>
              </a:rPr>
              <a:t>팀원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5330717" y="4556873"/>
            <a:ext cx="3004796" cy="3004796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6250" y="0"/>
                  </a:moveTo>
                  <a:lnTo>
                    <a:pt x="686550" y="0"/>
                  </a:lnTo>
                  <a:cubicBezTo>
                    <a:pt x="720034" y="0"/>
                    <a:pt x="752146" y="13301"/>
                    <a:pt x="775822" y="36978"/>
                  </a:cubicBezTo>
                  <a:cubicBezTo>
                    <a:pt x="799499" y="60654"/>
                    <a:pt x="812800" y="92766"/>
                    <a:pt x="812800" y="126250"/>
                  </a:cubicBezTo>
                  <a:lnTo>
                    <a:pt x="812800" y="686550"/>
                  </a:lnTo>
                  <a:cubicBezTo>
                    <a:pt x="812800" y="720034"/>
                    <a:pt x="799499" y="752146"/>
                    <a:pt x="775822" y="775822"/>
                  </a:cubicBezTo>
                  <a:cubicBezTo>
                    <a:pt x="752146" y="799499"/>
                    <a:pt x="720034" y="812800"/>
                    <a:pt x="686550" y="812800"/>
                  </a:cubicBezTo>
                  <a:lnTo>
                    <a:pt x="126250" y="812800"/>
                  </a:lnTo>
                  <a:cubicBezTo>
                    <a:pt x="92766" y="812800"/>
                    <a:pt x="60654" y="799499"/>
                    <a:pt x="36978" y="775822"/>
                  </a:cubicBezTo>
                  <a:cubicBezTo>
                    <a:pt x="13301" y="752146"/>
                    <a:pt x="0" y="720034"/>
                    <a:pt x="0" y="686550"/>
                  </a:cubicBezTo>
                  <a:lnTo>
                    <a:pt x="0" y="126250"/>
                  </a:lnTo>
                  <a:cubicBezTo>
                    <a:pt x="0" y="92766"/>
                    <a:pt x="13301" y="60654"/>
                    <a:pt x="36978" y="36978"/>
                  </a:cubicBezTo>
                  <a:cubicBezTo>
                    <a:pt x="60654" y="13301"/>
                    <a:pt x="92766" y="0"/>
                    <a:pt x="126250" y="0"/>
                  </a:cubicBezTo>
                  <a:close/>
                </a:path>
              </a:pathLst>
            </a:custGeom>
            <a:solidFill>
              <a:srgbClr val="F4F4F4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257175"/>
              <a:ext cx="812800" cy="106997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marL="431802" lvl="1" indent="-215901" algn="just">
                <a:lnSpc>
                  <a:spcPts val="5000"/>
                </a:lnSpc>
                <a:buFont typeface="Arial"/>
                <a:buChar char="•"/>
                <a:defRPr/>
              </a:pPr>
              <a:endParaRPr lang="en-US" sz="2000" spc="-360" dirty="0">
                <a:solidFill>
                  <a:srgbClr val="000000"/>
                </a:solidFill>
                <a:ea typeface="Open Sauce Bold"/>
              </a:endParaRP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8915400" y="3854968"/>
            <a:ext cx="4038600" cy="4488932"/>
            <a:chOff x="-31989" y="-189866"/>
            <a:chExt cx="1092445" cy="121426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6250" y="0"/>
                  </a:moveTo>
                  <a:lnTo>
                    <a:pt x="686550" y="0"/>
                  </a:lnTo>
                  <a:cubicBezTo>
                    <a:pt x="720034" y="0"/>
                    <a:pt x="752146" y="13301"/>
                    <a:pt x="775822" y="36978"/>
                  </a:cubicBezTo>
                  <a:cubicBezTo>
                    <a:pt x="799499" y="60654"/>
                    <a:pt x="812800" y="92766"/>
                    <a:pt x="812800" y="126250"/>
                  </a:cubicBezTo>
                  <a:lnTo>
                    <a:pt x="812800" y="686550"/>
                  </a:lnTo>
                  <a:cubicBezTo>
                    <a:pt x="812800" y="720034"/>
                    <a:pt x="799499" y="752146"/>
                    <a:pt x="775822" y="775822"/>
                  </a:cubicBezTo>
                  <a:cubicBezTo>
                    <a:pt x="752146" y="799499"/>
                    <a:pt x="720034" y="812800"/>
                    <a:pt x="686550" y="812800"/>
                  </a:cubicBezTo>
                  <a:lnTo>
                    <a:pt x="126250" y="812800"/>
                  </a:lnTo>
                  <a:cubicBezTo>
                    <a:pt x="92766" y="812800"/>
                    <a:pt x="60654" y="799499"/>
                    <a:pt x="36978" y="775822"/>
                  </a:cubicBezTo>
                  <a:cubicBezTo>
                    <a:pt x="13301" y="752146"/>
                    <a:pt x="0" y="720034"/>
                    <a:pt x="0" y="686550"/>
                  </a:cubicBezTo>
                  <a:lnTo>
                    <a:pt x="0" y="126250"/>
                  </a:lnTo>
                  <a:cubicBezTo>
                    <a:pt x="0" y="92766"/>
                    <a:pt x="13301" y="60654"/>
                    <a:pt x="36978" y="36978"/>
                  </a:cubicBezTo>
                  <a:cubicBezTo>
                    <a:pt x="60654" y="13301"/>
                    <a:pt x="92766" y="0"/>
                    <a:pt x="126250" y="0"/>
                  </a:cubicBezTo>
                  <a:close/>
                </a:path>
              </a:pathLst>
            </a:custGeom>
            <a:solidFill>
              <a:srgbClr val="F4F4F4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-31989" y="-189866"/>
              <a:ext cx="1092445" cy="121426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marL="431802" lvl="1" indent="-215901" algn="just">
                <a:lnSpc>
                  <a:spcPts val="5000"/>
                </a:lnSpc>
                <a:buFont typeface="Arial"/>
                <a:buChar char="•"/>
                <a:defRPr/>
              </a:pPr>
              <a:endParaRPr lang="en-US" sz="2000" spc="-360" dirty="0">
                <a:solidFill>
                  <a:srgbClr val="000000"/>
                </a:solidFill>
                <a:ea typeface="Open Sauce Bold"/>
              </a:endParaRP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3038582" y="4556873"/>
            <a:ext cx="3004796" cy="3004796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6250" y="0"/>
                  </a:moveTo>
                  <a:lnTo>
                    <a:pt x="686550" y="0"/>
                  </a:lnTo>
                  <a:cubicBezTo>
                    <a:pt x="720034" y="0"/>
                    <a:pt x="752146" y="13301"/>
                    <a:pt x="775822" y="36978"/>
                  </a:cubicBezTo>
                  <a:cubicBezTo>
                    <a:pt x="799499" y="60654"/>
                    <a:pt x="812800" y="92766"/>
                    <a:pt x="812800" y="126250"/>
                  </a:cubicBezTo>
                  <a:lnTo>
                    <a:pt x="812800" y="686550"/>
                  </a:lnTo>
                  <a:cubicBezTo>
                    <a:pt x="812800" y="720034"/>
                    <a:pt x="799499" y="752146"/>
                    <a:pt x="775822" y="775822"/>
                  </a:cubicBezTo>
                  <a:cubicBezTo>
                    <a:pt x="752146" y="799499"/>
                    <a:pt x="720034" y="812800"/>
                    <a:pt x="686550" y="812800"/>
                  </a:cubicBezTo>
                  <a:lnTo>
                    <a:pt x="126250" y="812800"/>
                  </a:lnTo>
                  <a:cubicBezTo>
                    <a:pt x="92766" y="812800"/>
                    <a:pt x="60654" y="799499"/>
                    <a:pt x="36978" y="775822"/>
                  </a:cubicBezTo>
                  <a:cubicBezTo>
                    <a:pt x="13301" y="752146"/>
                    <a:pt x="0" y="720034"/>
                    <a:pt x="0" y="686550"/>
                  </a:cubicBezTo>
                  <a:lnTo>
                    <a:pt x="0" y="126250"/>
                  </a:lnTo>
                  <a:cubicBezTo>
                    <a:pt x="0" y="92766"/>
                    <a:pt x="13301" y="60654"/>
                    <a:pt x="36978" y="36978"/>
                  </a:cubicBezTo>
                  <a:cubicBezTo>
                    <a:pt x="60654" y="13301"/>
                    <a:pt x="92766" y="0"/>
                    <a:pt x="126250" y="0"/>
                  </a:cubicBezTo>
                  <a:close/>
                </a:path>
              </a:pathLst>
            </a:custGeom>
            <a:solidFill>
              <a:srgbClr val="F4F4F4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257175"/>
              <a:ext cx="812800" cy="106997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marL="431802" lvl="1" indent="-215901" algn="just">
                <a:lnSpc>
                  <a:spcPts val="5000"/>
                </a:lnSpc>
                <a:buFont typeface="Arial"/>
                <a:buChar char="•"/>
                <a:defRPr/>
              </a:pPr>
              <a:endParaRPr lang="en-US" sz="2000" spc="-360" dirty="0">
                <a:solidFill>
                  <a:srgbClr val="000000"/>
                </a:solidFill>
                <a:ea typeface="Open Sauce Bold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0841169-8ADA-2A0E-4226-BBBD63BB5254}"/>
              </a:ext>
            </a:extLst>
          </p:cNvPr>
          <p:cNvSpPr txBox="1"/>
          <p:nvPr/>
        </p:nvSpPr>
        <p:spPr>
          <a:xfrm>
            <a:off x="1299371" y="4650257"/>
            <a:ext cx="3505200" cy="2452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적응유지보수 조사 및 수행</a:t>
            </a:r>
            <a:endParaRPr lang="en-US" altLang="ko-KR" sz="16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완전화유지보수 조사 및 수행</a:t>
            </a:r>
            <a:endParaRPr lang="en-US" altLang="ko-KR" sz="16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프로젝트 결과 분석</a:t>
            </a:r>
            <a:endParaRPr lang="en-US" altLang="ko-KR" sz="16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프로젝트 산출물 최종 점검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43971FA-2062-4408-90F7-652DED119493}"/>
              </a:ext>
            </a:extLst>
          </p:cNvPr>
          <p:cNvSpPr txBox="1"/>
          <p:nvPr/>
        </p:nvSpPr>
        <p:spPr>
          <a:xfrm>
            <a:off x="5397544" y="4650257"/>
            <a:ext cx="3505200" cy="245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웹 사이트 기능 및 구조 설계</a:t>
            </a:r>
            <a:endParaRPr lang="en-US" altLang="ko-KR" sz="16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교정유지보수 조사 및 수행</a:t>
            </a:r>
            <a:endParaRPr lang="en-US" altLang="ko-KR" sz="16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프로젝트 결과 분석</a:t>
            </a:r>
            <a:endParaRPr lang="en-US" altLang="ko-KR" sz="16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프로젝트 발표자료 제작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89674F2-1E97-3C68-94EF-3D7DB9934DFA}"/>
              </a:ext>
            </a:extLst>
          </p:cNvPr>
          <p:cNvSpPr txBox="1"/>
          <p:nvPr/>
        </p:nvSpPr>
        <p:spPr>
          <a:xfrm>
            <a:off x="9014588" y="4641090"/>
            <a:ext cx="3505200" cy="245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웹 사이트 기능 및 구조 설계</a:t>
            </a:r>
            <a:endParaRPr lang="en-US" altLang="ko-KR" sz="16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예방유지보수 조사 및 수행</a:t>
            </a:r>
            <a:endParaRPr lang="en-US" altLang="ko-KR" sz="16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600" kern="800" dirty="0"/>
              <a:t>사용자 인터페이스 구현</a:t>
            </a:r>
            <a:endParaRPr lang="en-US" altLang="ko-KR" sz="1600" kern="8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프로젝트 발표자료 제작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0DA880-5B81-A89A-7B78-DC22BE1EC0E5}"/>
              </a:ext>
            </a:extLst>
          </p:cNvPr>
          <p:cNvSpPr txBox="1"/>
          <p:nvPr/>
        </p:nvSpPr>
        <p:spPr>
          <a:xfrm>
            <a:off x="13053188" y="4650257"/>
            <a:ext cx="3505200" cy="245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적응유지보수 조사 및 수행</a:t>
            </a:r>
            <a:endParaRPr lang="en-US" altLang="ko-KR" sz="16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완전화유지보수 조사 및 수행</a:t>
            </a:r>
            <a:endParaRPr lang="en-US" altLang="ko-KR" sz="16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프로젝트 결과 분석</a:t>
            </a:r>
            <a:endParaRPr lang="en-US" altLang="ko-KR" sz="16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프로젝트 산출물 최종 점검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273629" y="2919986"/>
            <a:ext cx="9729429" cy="6243484"/>
          </a:xfrm>
          <a:custGeom>
            <a:avLst/>
            <a:gdLst/>
            <a:ahLst/>
            <a:cxnLst/>
            <a:rect l="l" t="t" r="r" b="b"/>
            <a:pathLst>
              <a:path w="9729429" h="6243484">
                <a:moveTo>
                  <a:pt x="0" y="0"/>
                </a:moveTo>
                <a:lnTo>
                  <a:pt x="9729429" y="0"/>
                </a:lnTo>
                <a:lnTo>
                  <a:pt x="9729429" y="6243483"/>
                </a:lnTo>
                <a:lnTo>
                  <a:pt x="0" y="62434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교정 유지 보수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73629" y="2237360"/>
            <a:ext cx="5051144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ea typeface="Open Sauce"/>
              </a:rPr>
              <a:t>서버에 저장된 메일 첨부 파일 삭제</a:t>
            </a:r>
          </a:p>
        </p:txBody>
      </p:sp>
      <p:pic>
        <p:nvPicPr>
          <p:cNvPr id="11" name="그림 10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2DD8E959-8D20-A680-E351-F38E63AD4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3771" y="723900"/>
            <a:ext cx="4800600" cy="86074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273629" y="2984096"/>
            <a:ext cx="6609576" cy="1819069"/>
          </a:xfrm>
          <a:custGeom>
            <a:avLst/>
            <a:gdLst/>
            <a:ahLst/>
            <a:cxnLst/>
            <a:rect l="l" t="t" r="r" b="b"/>
            <a:pathLst>
              <a:path w="6609576" h="1819069">
                <a:moveTo>
                  <a:pt x="0" y="0"/>
                </a:moveTo>
                <a:lnTo>
                  <a:pt x="6609576" y="0"/>
                </a:lnTo>
                <a:lnTo>
                  <a:pt x="6609576" y="1819069"/>
                </a:lnTo>
                <a:lnTo>
                  <a:pt x="0" y="18190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41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교정 유지 보수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73629" y="2237360"/>
            <a:ext cx="5051144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pen Sauce"/>
                <a:ea typeface="Open Sauce"/>
              </a:rPr>
              <a:t>로그인 실패 화면 ID 값 표기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8519443" y="2984096"/>
            <a:ext cx="8639659" cy="1819069"/>
            <a:chOff x="0" y="0"/>
            <a:chExt cx="11519546" cy="2425425"/>
          </a:xfrm>
        </p:grpSpPr>
        <p:sp>
          <p:nvSpPr>
            <p:cNvPr id="11" name="Freeform 11"/>
            <p:cNvSpPr/>
            <p:nvPr/>
          </p:nvSpPr>
          <p:spPr>
            <a:xfrm>
              <a:off x="2088921" y="0"/>
              <a:ext cx="9430625" cy="2425425"/>
            </a:xfrm>
            <a:custGeom>
              <a:avLst/>
              <a:gdLst/>
              <a:ahLst/>
              <a:cxnLst/>
              <a:rect l="l" t="t" r="r" b="b"/>
              <a:pathLst>
                <a:path w="9430625" h="2425425">
                  <a:moveTo>
                    <a:pt x="0" y="0"/>
                  </a:moveTo>
                  <a:lnTo>
                    <a:pt x="9430625" y="0"/>
                  </a:lnTo>
                  <a:lnTo>
                    <a:pt x="9430625" y="2425425"/>
                  </a:lnTo>
                  <a:lnTo>
                    <a:pt x="0" y="2425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AutoShape 12"/>
            <p:cNvSpPr/>
            <p:nvPr/>
          </p:nvSpPr>
          <p:spPr>
            <a:xfrm flipV="1">
              <a:off x="388" y="1200013"/>
              <a:ext cx="1664712" cy="25400"/>
            </a:xfrm>
            <a:prstGeom prst="line">
              <a:avLst/>
            </a:prstGeom>
            <a:ln w="50800" cap="flat">
              <a:solidFill>
                <a:srgbClr val="0B3B7B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14" name="그림 13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471A4B0B-29C0-D1BA-D841-3C48FC0459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633" y="5010150"/>
            <a:ext cx="12190733" cy="489521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6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249"/>
                </a:lnSpc>
                <a:defRPr/>
              </a:pPr>
              <a:endParaRPr lang="ko-KR" altLang="en-US"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273629" y="2911927"/>
            <a:ext cx="4125013" cy="4666421"/>
          </a:xfrm>
          <a:custGeom>
            <a:avLst/>
            <a:gdLst/>
            <a:ahLst/>
            <a:cxnLst/>
            <a:rect l="l" t="t" r="r" b="b"/>
            <a:pathLst>
              <a:path w="4125013" h="4666421">
                <a:moveTo>
                  <a:pt x="0" y="0"/>
                </a:moveTo>
                <a:lnTo>
                  <a:pt x="4125013" y="0"/>
                </a:lnTo>
                <a:lnTo>
                  <a:pt x="4125013" y="4666422"/>
                </a:lnTo>
                <a:lnTo>
                  <a:pt x="0" y="46664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1453989" y="3381410"/>
            <a:ext cx="3955436" cy="3727457"/>
          </a:xfrm>
          <a:custGeom>
            <a:avLst/>
            <a:gdLst/>
            <a:ahLst/>
            <a:cxnLst/>
            <a:rect l="l" t="t" r="r" b="b"/>
            <a:pathLst>
              <a:path w="3955436" h="3727457">
                <a:moveTo>
                  <a:pt x="0" y="0"/>
                </a:moveTo>
                <a:lnTo>
                  <a:pt x="3955436" y="0"/>
                </a:lnTo>
                <a:lnTo>
                  <a:pt x="3955436" y="3727457"/>
                </a:lnTo>
                <a:lnTo>
                  <a:pt x="0" y="3727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AutoShape 8"/>
          <p:cNvSpPr/>
          <p:nvPr/>
        </p:nvSpPr>
        <p:spPr>
          <a:xfrm>
            <a:off x="6324773" y="4527051"/>
            <a:ext cx="4260859" cy="0"/>
          </a:xfrm>
          <a:prstGeom prst="line">
            <a:avLst/>
          </a:prstGeom>
          <a:ln w="38100" cap="flat">
            <a:solidFill>
              <a:srgbClr val="0B3B7B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 flipH="1">
            <a:off x="6324773" y="5965328"/>
            <a:ext cx="4260859" cy="0"/>
          </a:xfrm>
          <a:prstGeom prst="line">
            <a:avLst/>
          </a:prstGeom>
          <a:ln w="38100" cap="flat">
            <a:solidFill>
              <a:srgbClr val="0B3B7B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197064" y="2841376"/>
            <a:ext cx="10255418" cy="4604247"/>
          </a:xfrm>
          <a:custGeom>
            <a:avLst/>
            <a:gdLst/>
            <a:ahLst/>
            <a:cxnLst/>
            <a:rect l="l" t="t" r="r" b="b"/>
            <a:pathLst>
              <a:path w="10255418" h="4604247">
                <a:moveTo>
                  <a:pt x="0" y="0"/>
                </a:moveTo>
                <a:lnTo>
                  <a:pt x="10255418" y="0"/>
                </a:lnTo>
                <a:lnTo>
                  <a:pt x="10255418" y="4604248"/>
                </a:lnTo>
                <a:lnTo>
                  <a:pt x="0" y="46042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 t="-1480" b="-148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1452482" y="2911927"/>
            <a:ext cx="6677826" cy="3827213"/>
          </a:xfrm>
          <a:custGeom>
            <a:avLst/>
            <a:gdLst/>
            <a:ahLst/>
            <a:cxnLst/>
            <a:rect l="l" t="t" r="r" b="b"/>
            <a:pathLst>
              <a:path w="6677826" h="3827213">
                <a:moveTo>
                  <a:pt x="0" y="0"/>
                </a:moveTo>
                <a:lnTo>
                  <a:pt x="6677826" y="0"/>
                </a:lnTo>
                <a:lnTo>
                  <a:pt x="6677826" y="3827213"/>
                </a:lnTo>
                <a:lnTo>
                  <a:pt x="0" y="38272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  <a:defRPr/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적응 유지 보수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3629" y="2237360"/>
            <a:ext cx="5051144" cy="40640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3249"/>
              </a:lnSpc>
              <a:spcBef>
                <a:spcPct val="0"/>
              </a:spcBef>
              <a:defRPr/>
            </a:pPr>
            <a:r>
              <a:rPr lang="en-US" sz="2499">
                <a:solidFill>
                  <a:srgbClr val="000000"/>
                </a:solidFill>
                <a:latin typeface="Open Sauce"/>
              </a:rPr>
              <a:t>JPA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9442654" y="4226617"/>
            <a:ext cx="8126834" cy="4412559"/>
          </a:xfrm>
          <a:custGeom>
            <a:avLst/>
            <a:gdLst/>
            <a:ahLst/>
            <a:cxnLst/>
            <a:rect l="l" t="t" r="r" b="b"/>
            <a:pathLst>
              <a:path w="8126834" h="4412559">
                <a:moveTo>
                  <a:pt x="0" y="0"/>
                </a:moveTo>
                <a:lnTo>
                  <a:pt x="8126835" y="0"/>
                </a:lnTo>
                <a:lnTo>
                  <a:pt x="8126835" y="4412559"/>
                </a:lnTo>
                <a:lnTo>
                  <a:pt x="0" y="44125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273629" y="4226617"/>
            <a:ext cx="7350255" cy="4690342"/>
          </a:xfrm>
          <a:custGeom>
            <a:avLst/>
            <a:gdLst/>
            <a:ahLst/>
            <a:cxnLst/>
            <a:rect l="l" t="t" r="r" b="b"/>
            <a:pathLst>
              <a:path w="7350255" h="4690342">
                <a:moveTo>
                  <a:pt x="0" y="0"/>
                </a:moveTo>
                <a:lnTo>
                  <a:pt x="7350254" y="0"/>
                </a:lnTo>
                <a:lnTo>
                  <a:pt x="7350254" y="4690342"/>
                </a:lnTo>
                <a:lnTo>
                  <a:pt x="0" y="46903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16" r="-41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완전화 유지 보수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73629" y="2237360"/>
            <a:ext cx="5051144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ea typeface="Open Sauce"/>
              </a:rPr>
              <a:t>메일 기능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3629" y="3367661"/>
            <a:ext cx="7733212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pen Sauce"/>
                <a:ea typeface="Open Sauce"/>
              </a:rPr>
              <a:t>SFR-201 사용자는 전송한 메일 목록을 확인할 수 있다.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42654" y="3367661"/>
            <a:ext cx="8589161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</a:rPr>
              <a:t>SFR-205 사용자는 내게 보낸 메일 목록을 확인할 수 있어야 한다.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완전화 유지 보수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73629" y="2237360"/>
            <a:ext cx="5051144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ea typeface="Open Sauce"/>
              </a:rPr>
              <a:t>메일 기능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73629" y="3367661"/>
            <a:ext cx="7669842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Open Sauce"/>
                <a:ea typeface="Open Sauce"/>
              </a:rPr>
              <a:t>SFR- 206 사용자는 메일 제목으로 메일을 검색할 수 있어야 한다.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89458" y="3367661"/>
            <a:ext cx="7669842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Open Sauce"/>
                <a:ea typeface="Open Sauce"/>
              </a:rPr>
              <a:t>SFR- 207 사용자는 메일을 보낸 ID로 메일을 검색할 수 있어야 한다.</a:t>
            </a:r>
          </a:p>
        </p:txBody>
      </p:sp>
      <p:pic>
        <p:nvPicPr>
          <p:cNvPr id="12" name="그림 11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8BB2A58F-5F28-78A5-7E20-38C8CACD8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4417317"/>
            <a:ext cx="12207419" cy="497433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420</Words>
  <Application>Microsoft Office PowerPoint</Application>
  <PresentationFormat>사용자 지정</PresentationFormat>
  <Paragraphs>119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4" baseType="lpstr">
      <vt:lpstr>Gothic A1 Bold</vt:lpstr>
      <vt:lpstr>Gothic A1 Heavy</vt:lpstr>
      <vt:lpstr>Gothic A1 Medium</vt:lpstr>
      <vt:lpstr>Gothic A1 Ultra-Bold</vt:lpstr>
      <vt:lpstr>Open Sauce</vt:lpstr>
      <vt:lpstr>Open Sauce 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하늘색 테마의 온라인 쇼핑몰 보고서 프레젠테이션</dc:title>
  <cp:lastModifiedBy>양시현</cp:lastModifiedBy>
  <cp:revision>28</cp:revision>
  <dcterms:created xsi:type="dcterms:W3CDTF">2006-08-16T00:00:00Z</dcterms:created>
  <dcterms:modified xsi:type="dcterms:W3CDTF">2024-05-31T18:51:53Z</dcterms:modified>
  <cp:version/>
</cp:coreProperties>
</file>